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3"/>
  </p:notesMasterIdLst>
  <p:sldIdLst>
    <p:sldId id="281" r:id="rId2"/>
    <p:sldId id="257" r:id="rId3"/>
    <p:sldId id="282" r:id="rId4"/>
    <p:sldId id="286" r:id="rId5"/>
    <p:sldId id="259" r:id="rId6"/>
    <p:sldId id="260" r:id="rId7"/>
    <p:sldId id="276" r:id="rId8"/>
    <p:sldId id="261" r:id="rId9"/>
    <p:sldId id="262" r:id="rId10"/>
    <p:sldId id="274" r:id="rId11"/>
    <p:sldId id="275" r:id="rId12"/>
    <p:sldId id="263" r:id="rId13"/>
    <p:sldId id="285" r:id="rId14"/>
    <p:sldId id="270" r:id="rId15"/>
    <p:sldId id="271" r:id="rId16"/>
    <p:sldId id="273" r:id="rId17"/>
    <p:sldId id="283" r:id="rId18"/>
    <p:sldId id="284" r:id="rId19"/>
    <p:sldId id="287" r:id="rId20"/>
    <p:sldId id="272" r:id="rId21"/>
    <p:sldId id="258" r:id="rId22"/>
    <p:sldId id="288" r:id="rId23"/>
    <p:sldId id="289" r:id="rId24"/>
    <p:sldId id="290" r:id="rId25"/>
    <p:sldId id="291" r:id="rId26"/>
    <p:sldId id="292" r:id="rId27"/>
    <p:sldId id="293" r:id="rId28"/>
    <p:sldId id="294" r:id="rId29"/>
    <p:sldId id="277" r:id="rId30"/>
    <p:sldId id="264" r:id="rId31"/>
    <p:sldId id="278"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7903"/>
    <p:restoredTop sz="93987"/>
  </p:normalViewPr>
  <p:slideViewPr>
    <p:cSldViewPr snapToGrid="0" showGuides="1">
      <p:cViewPr>
        <p:scale>
          <a:sx n="100" d="100"/>
          <a:sy n="100" d="100"/>
        </p:scale>
        <p:origin x="984" y="120"/>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48B0943-D232-E948-9467-2D7A61758AEF}" type="datetimeFigureOut">
              <a:rPr lang="en-US" smtClean="0"/>
              <a:t>1/24/25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87C5B73-2FE1-9042-90B7-95E0C33D9208}" type="slidenum">
              <a:rPr lang="en-US" smtClean="0"/>
              <a:t>‹#›</a:t>
            </a:fld>
            <a:endParaRPr lang="en-US"/>
          </a:p>
        </p:txBody>
      </p:sp>
    </p:spTree>
    <p:extLst>
      <p:ext uri="{BB962C8B-B14F-4D97-AF65-F5344CB8AC3E}">
        <p14:creationId xmlns:p14="http://schemas.microsoft.com/office/powerpoint/2010/main" val="15067711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87C5B73-2FE1-9042-90B7-95E0C33D9208}" type="slidenum">
              <a:rPr lang="en-US" smtClean="0"/>
              <a:t>7</a:t>
            </a:fld>
            <a:endParaRPr lang="en-US"/>
          </a:p>
        </p:txBody>
      </p:sp>
    </p:spTree>
    <p:extLst>
      <p:ext uri="{BB962C8B-B14F-4D97-AF65-F5344CB8AC3E}">
        <p14:creationId xmlns:p14="http://schemas.microsoft.com/office/powerpoint/2010/main" val="37104877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87C5B73-2FE1-9042-90B7-95E0C33D9208}" type="slidenum">
              <a:rPr lang="en-US" smtClean="0"/>
              <a:t>20</a:t>
            </a:fld>
            <a:endParaRPr lang="en-US"/>
          </a:p>
        </p:txBody>
      </p:sp>
    </p:spTree>
    <p:extLst>
      <p:ext uri="{BB962C8B-B14F-4D97-AF65-F5344CB8AC3E}">
        <p14:creationId xmlns:p14="http://schemas.microsoft.com/office/powerpoint/2010/main" val="33280404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E260DF-1602-F44C-6569-05F4809BC11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ACC776D-C486-37AB-268E-658D6B29222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829A096-C037-B09F-6AA0-AFFAF0123697}"/>
              </a:ext>
            </a:extLst>
          </p:cNvPr>
          <p:cNvSpPr>
            <a:spLocks noGrp="1"/>
          </p:cNvSpPr>
          <p:nvPr>
            <p:ph type="dt" sz="half" idx="10"/>
          </p:nvPr>
        </p:nvSpPr>
        <p:spPr/>
        <p:txBody>
          <a:bodyPr/>
          <a:lstStyle/>
          <a:p>
            <a:fld id="{2F68C3A5-6593-3247-B124-5DB620E47939}" type="datetimeFigureOut">
              <a:rPr lang="en-US" smtClean="0"/>
              <a:t>1/24/25</a:t>
            </a:fld>
            <a:endParaRPr lang="en-US"/>
          </a:p>
        </p:txBody>
      </p:sp>
      <p:sp>
        <p:nvSpPr>
          <p:cNvPr id="5" name="Footer Placeholder 4">
            <a:extLst>
              <a:ext uri="{FF2B5EF4-FFF2-40B4-BE49-F238E27FC236}">
                <a16:creationId xmlns:a16="http://schemas.microsoft.com/office/drawing/2014/main" id="{0AF23C16-4194-8AAF-0650-754653FFE06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9D4EE1C-4BF4-A778-7037-5CD0176C9099}"/>
              </a:ext>
            </a:extLst>
          </p:cNvPr>
          <p:cNvSpPr>
            <a:spLocks noGrp="1"/>
          </p:cNvSpPr>
          <p:nvPr>
            <p:ph type="sldNum" sz="quarter" idx="12"/>
          </p:nvPr>
        </p:nvSpPr>
        <p:spPr/>
        <p:txBody>
          <a:bodyPr/>
          <a:lstStyle/>
          <a:p>
            <a:fld id="{645805B1-C5B6-6B46-AD1C-334C2058D738}" type="slidenum">
              <a:rPr lang="en-US" smtClean="0"/>
              <a:t>‹#›</a:t>
            </a:fld>
            <a:endParaRPr lang="en-US"/>
          </a:p>
        </p:txBody>
      </p:sp>
    </p:spTree>
    <p:extLst>
      <p:ext uri="{BB962C8B-B14F-4D97-AF65-F5344CB8AC3E}">
        <p14:creationId xmlns:p14="http://schemas.microsoft.com/office/powerpoint/2010/main" val="37028606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F13E1D-A010-D12A-9764-5DC3D775DD1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95CC0BE-8D75-5A85-9887-F1D33D5BDFC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8A54C2-1C72-D6B5-519B-074CFEF38CF4}"/>
              </a:ext>
            </a:extLst>
          </p:cNvPr>
          <p:cNvSpPr>
            <a:spLocks noGrp="1"/>
          </p:cNvSpPr>
          <p:nvPr>
            <p:ph type="dt" sz="half" idx="10"/>
          </p:nvPr>
        </p:nvSpPr>
        <p:spPr/>
        <p:txBody>
          <a:bodyPr/>
          <a:lstStyle/>
          <a:p>
            <a:fld id="{2F68C3A5-6593-3247-B124-5DB620E47939}" type="datetimeFigureOut">
              <a:rPr lang="en-US" smtClean="0"/>
              <a:t>1/24/25</a:t>
            </a:fld>
            <a:endParaRPr lang="en-US"/>
          </a:p>
        </p:txBody>
      </p:sp>
      <p:sp>
        <p:nvSpPr>
          <p:cNvPr id="5" name="Footer Placeholder 4">
            <a:extLst>
              <a:ext uri="{FF2B5EF4-FFF2-40B4-BE49-F238E27FC236}">
                <a16:creationId xmlns:a16="http://schemas.microsoft.com/office/drawing/2014/main" id="{FB8625BC-8A05-CF7C-690D-2EC01CFCD7B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F1CD879-6BC3-C28B-BAD7-1AABDCA404A0}"/>
              </a:ext>
            </a:extLst>
          </p:cNvPr>
          <p:cNvSpPr>
            <a:spLocks noGrp="1"/>
          </p:cNvSpPr>
          <p:nvPr>
            <p:ph type="sldNum" sz="quarter" idx="12"/>
          </p:nvPr>
        </p:nvSpPr>
        <p:spPr/>
        <p:txBody>
          <a:bodyPr/>
          <a:lstStyle/>
          <a:p>
            <a:fld id="{645805B1-C5B6-6B46-AD1C-334C2058D738}" type="slidenum">
              <a:rPr lang="en-US" smtClean="0"/>
              <a:t>‹#›</a:t>
            </a:fld>
            <a:endParaRPr lang="en-US"/>
          </a:p>
        </p:txBody>
      </p:sp>
    </p:spTree>
    <p:extLst>
      <p:ext uri="{BB962C8B-B14F-4D97-AF65-F5344CB8AC3E}">
        <p14:creationId xmlns:p14="http://schemas.microsoft.com/office/powerpoint/2010/main" val="12568353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49AEF38-9BCD-6CEA-BCF8-7C5EBDD8CFF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B312E65-8116-9BEC-6082-9264F82BD21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BE4FB64-E821-167F-B41E-8234922E0336}"/>
              </a:ext>
            </a:extLst>
          </p:cNvPr>
          <p:cNvSpPr>
            <a:spLocks noGrp="1"/>
          </p:cNvSpPr>
          <p:nvPr>
            <p:ph type="dt" sz="half" idx="10"/>
          </p:nvPr>
        </p:nvSpPr>
        <p:spPr/>
        <p:txBody>
          <a:bodyPr/>
          <a:lstStyle/>
          <a:p>
            <a:fld id="{2F68C3A5-6593-3247-B124-5DB620E47939}" type="datetimeFigureOut">
              <a:rPr lang="en-US" smtClean="0"/>
              <a:t>1/24/25</a:t>
            </a:fld>
            <a:endParaRPr lang="en-US"/>
          </a:p>
        </p:txBody>
      </p:sp>
      <p:sp>
        <p:nvSpPr>
          <p:cNvPr id="5" name="Footer Placeholder 4">
            <a:extLst>
              <a:ext uri="{FF2B5EF4-FFF2-40B4-BE49-F238E27FC236}">
                <a16:creationId xmlns:a16="http://schemas.microsoft.com/office/drawing/2014/main" id="{C09ACD2A-36A6-0DCE-6D31-AB2A293C3B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5635AD2-8A36-AFFD-39AB-2FCF636E59AF}"/>
              </a:ext>
            </a:extLst>
          </p:cNvPr>
          <p:cNvSpPr>
            <a:spLocks noGrp="1"/>
          </p:cNvSpPr>
          <p:nvPr>
            <p:ph type="sldNum" sz="quarter" idx="12"/>
          </p:nvPr>
        </p:nvSpPr>
        <p:spPr/>
        <p:txBody>
          <a:bodyPr/>
          <a:lstStyle/>
          <a:p>
            <a:fld id="{645805B1-C5B6-6B46-AD1C-334C2058D738}" type="slidenum">
              <a:rPr lang="en-US" smtClean="0"/>
              <a:t>‹#›</a:t>
            </a:fld>
            <a:endParaRPr lang="en-US"/>
          </a:p>
        </p:txBody>
      </p:sp>
    </p:spTree>
    <p:extLst>
      <p:ext uri="{BB962C8B-B14F-4D97-AF65-F5344CB8AC3E}">
        <p14:creationId xmlns:p14="http://schemas.microsoft.com/office/powerpoint/2010/main" val="6514879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B95B89-D212-B597-61D9-AE283F6CB29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B989786-69BC-E60F-C0B9-1ED33069FDF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F4366B-307B-2465-0188-C3ABB4BE48C9}"/>
              </a:ext>
            </a:extLst>
          </p:cNvPr>
          <p:cNvSpPr>
            <a:spLocks noGrp="1"/>
          </p:cNvSpPr>
          <p:nvPr>
            <p:ph type="dt" sz="half" idx="10"/>
          </p:nvPr>
        </p:nvSpPr>
        <p:spPr/>
        <p:txBody>
          <a:bodyPr/>
          <a:lstStyle/>
          <a:p>
            <a:fld id="{2F68C3A5-6593-3247-B124-5DB620E47939}" type="datetimeFigureOut">
              <a:rPr lang="en-US" smtClean="0"/>
              <a:t>1/24/25</a:t>
            </a:fld>
            <a:endParaRPr lang="en-US"/>
          </a:p>
        </p:txBody>
      </p:sp>
      <p:sp>
        <p:nvSpPr>
          <p:cNvPr id="5" name="Footer Placeholder 4">
            <a:extLst>
              <a:ext uri="{FF2B5EF4-FFF2-40B4-BE49-F238E27FC236}">
                <a16:creationId xmlns:a16="http://schemas.microsoft.com/office/drawing/2014/main" id="{510A65E0-E3F3-38D9-67A1-A54091DED35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916088-DC65-22AF-EDD9-91DDF8663621}"/>
              </a:ext>
            </a:extLst>
          </p:cNvPr>
          <p:cNvSpPr>
            <a:spLocks noGrp="1"/>
          </p:cNvSpPr>
          <p:nvPr>
            <p:ph type="sldNum" sz="quarter" idx="12"/>
          </p:nvPr>
        </p:nvSpPr>
        <p:spPr/>
        <p:txBody>
          <a:bodyPr/>
          <a:lstStyle/>
          <a:p>
            <a:fld id="{645805B1-C5B6-6B46-AD1C-334C2058D738}" type="slidenum">
              <a:rPr lang="en-US" smtClean="0"/>
              <a:t>‹#›</a:t>
            </a:fld>
            <a:endParaRPr lang="en-US"/>
          </a:p>
        </p:txBody>
      </p:sp>
    </p:spTree>
    <p:extLst>
      <p:ext uri="{BB962C8B-B14F-4D97-AF65-F5344CB8AC3E}">
        <p14:creationId xmlns:p14="http://schemas.microsoft.com/office/powerpoint/2010/main" val="37690837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01F6D3-512A-20C0-5F02-3111442F6A1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9B1AF94-6C78-4984-75B6-3DB1D2C5D05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F234EFB-5495-2825-10B4-297532D8A7F3}"/>
              </a:ext>
            </a:extLst>
          </p:cNvPr>
          <p:cNvSpPr>
            <a:spLocks noGrp="1"/>
          </p:cNvSpPr>
          <p:nvPr>
            <p:ph type="dt" sz="half" idx="10"/>
          </p:nvPr>
        </p:nvSpPr>
        <p:spPr/>
        <p:txBody>
          <a:bodyPr/>
          <a:lstStyle/>
          <a:p>
            <a:fld id="{2F68C3A5-6593-3247-B124-5DB620E47939}" type="datetimeFigureOut">
              <a:rPr lang="en-US" smtClean="0"/>
              <a:t>1/24/25</a:t>
            </a:fld>
            <a:endParaRPr lang="en-US"/>
          </a:p>
        </p:txBody>
      </p:sp>
      <p:sp>
        <p:nvSpPr>
          <p:cNvPr id="5" name="Footer Placeholder 4">
            <a:extLst>
              <a:ext uri="{FF2B5EF4-FFF2-40B4-BE49-F238E27FC236}">
                <a16:creationId xmlns:a16="http://schemas.microsoft.com/office/drawing/2014/main" id="{9D7055A7-1E15-6EC7-6737-2059097983C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71EA4AB-D3EE-E805-41DF-54A53665AEF3}"/>
              </a:ext>
            </a:extLst>
          </p:cNvPr>
          <p:cNvSpPr>
            <a:spLocks noGrp="1"/>
          </p:cNvSpPr>
          <p:nvPr>
            <p:ph type="sldNum" sz="quarter" idx="12"/>
          </p:nvPr>
        </p:nvSpPr>
        <p:spPr/>
        <p:txBody>
          <a:bodyPr/>
          <a:lstStyle/>
          <a:p>
            <a:fld id="{645805B1-C5B6-6B46-AD1C-334C2058D738}" type="slidenum">
              <a:rPr lang="en-US" smtClean="0"/>
              <a:t>‹#›</a:t>
            </a:fld>
            <a:endParaRPr lang="en-US"/>
          </a:p>
        </p:txBody>
      </p:sp>
    </p:spTree>
    <p:extLst>
      <p:ext uri="{BB962C8B-B14F-4D97-AF65-F5344CB8AC3E}">
        <p14:creationId xmlns:p14="http://schemas.microsoft.com/office/powerpoint/2010/main" val="33663534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4DE08A-BB6C-71A9-3F18-F1C9404ED45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DADA906-7270-46DF-D882-079BD62C14E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6AEDF70-2FAF-83DD-F91A-A5D7B19547C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516502C-4B7A-6FF8-BA20-9370EDDF876D}"/>
              </a:ext>
            </a:extLst>
          </p:cNvPr>
          <p:cNvSpPr>
            <a:spLocks noGrp="1"/>
          </p:cNvSpPr>
          <p:nvPr>
            <p:ph type="dt" sz="half" idx="10"/>
          </p:nvPr>
        </p:nvSpPr>
        <p:spPr/>
        <p:txBody>
          <a:bodyPr/>
          <a:lstStyle/>
          <a:p>
            <a:fld id="{2F68C3A5-6593-3247-B124-5DB620E47939}" type="datetimeFigureOut">
              <a:rPr lang="en-US" smtClean="0"/>
              <a:t>1/24/25</a:t>
            </a:fld>
            <a:endParaRPr lang="en-US"/>
          </a:p>
        </p:txBody>
      </p:sp>
      <p:sp>
        <p:nvSpPr>
          <p:cNvPr id="6" name="Footer Placeholder 5">
            <a:extLst>
              <a:ext uri="{FF2B5EF4-FFF2-40B4-BE49-F238E27FC236}">
                <a16:creationId xmlns:a16="http://schemas.microsoft.com/office/drawing/2014/main" id="{C6E2D429-0447-5EC5-8DE5-C38BB29D9A2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BC3F5B1-60A3-9E1F-CCA7-A024F6823214}"/>
              </a:ext>
            </a:extLst>
          </p:cNvPr>
          <p:cNvSpPr>
            <a:spLocks noGrp="1"/>
          </p:cNvSpPr>
          <p:nvPr>
            <p:ph type="sldNum" sz="quarter" idx="12"/>
          </p:nvPr>
        </p:nvSpPr>
        <p:spPr/>
        <p:txBody>
          <a:bodyPr/>
          <a:lstStyle/>
          <a:p>
            <a:fld id="{645805B1-C5B6-6B46-AD1C-334C2058D738}" type="slidenum">
              <a:rPr lang="en-US" smtClean="0"/>
              <a:t>‹#›</a:t>
            </a:fld>
            <a:endParaRPr lang="en-US"/>
          </a:p>
        </p:txBody>
      </p:sp>
    </p:spTree>
    <p:extLst>
      <p:ext uri="{BB962C8B-B14F-4D97-AF65-F5344CB8AC3E}">
        <p14:creationId xmlns:p14="http://schemas.microsoft.com/office/powerpoint/2010/main" val="8370989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100979-2115-D720-F42E-9506B6A403A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632659A-1AF3-872B-C4F6-47EB39F4714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A979DCD-CFC7-274E-2500-C30430BB186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92A09A8-F5EB-9E4B-9076-BA78E5BB88B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4AB44D9-09AE-BA57-097E-A0F34374960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D2F9101-EA9A-FB4B-0BA7-662BD3C56DFF}"/>
              </a:ext>
            </a:extLst>
          </p:cNvPr>
          <p:cNvSpPr>
            <a:spLocks noGrp="1"/>
          </p:cNvSpPr>
          <p:nvPr>
            <p:ph type="dt" sz="half" idx="10"/>
          </p:nvPr>
        </p:nvSpPr>
        <p:spPr/>
        <p:txBody>
          <a:bodyPr/>
          <a:lstStyle/>
          <a:p>
            <a:fld id="{2F68C3A5-6593-3247-B124-5DB620E47939}" type="datetimeFigureOut">
              <a:rPr lang="en-US" smtClean="0"/>
              <a:t>1/24/25</a:t>
            </a:fld>
            <a:endParaRPr lang="en-US"/>
          </a:p>
        </p:txBody>
      </p:sp>
      <p:sp>
        <p:nvSpPr>
          <p:cNvPr id="8" name="Footer Placeholder 7">
            <a:extLst>
              <a:ext uri="{FF2B5EF4-FFF2-40B4-BE49-F238E27FC236}">
                <a16:creationId xmlns:a16="http://schemas.microsoft.com/office/drawing/2014/main" id="{494D0715-224B-6317-5FBA-ABBC83A21C8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A10F93C-DBFE-B638-B27A-D24BDC7F7381}"/>
              </a:ext>
            </a:extLst>
          </p:cNvPr>
          <p:cNvSpPr>
            <a:spLocks noGrp="1"/>
          </p:cNvSpPr>
          <p:nvPr>
            <p:ph type="sldNum" sz="quarter" idx="12"/>
          </p:nvPr>
        </p:nvSpPr>
        <p:spPr/>
        <p:txBody>
          <a:bodyPr/>
          <a:lstStyle/>
          <a:p>
            <a:fld id="{645805B1-C5B6-6B46-AD1C-334C2058D738}" type="slidenum">
              <a:rPr lang="en-US" smtClean="0"/>
              <a:t>‹#›</a:t>
            </a:fld>
            <a:endParaRPr lang="en-US"/>
          </a:p>
        </p:txBody>
      </p:sp>
    </p:spTree>
    <p:extLst>
      <p:ext uri="{BB962C8B-B14F-4D97-AF65-F5344CB8AC3E}">
        <p14:creationId xmlns:p14="http://schemas.microsoft.com/office/powerpoint/2010/main" val="26488699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158EA4-B7DB-526F-4431-30FFFCE7166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395B945-4D4C-CC78-F924-3E1CEF1A76AE}"/>
              </a:ext>
            </a:extLst>
          </p:cNvPr>
          <p:cNvSpPr>
            <a:spLocks noGrp="1"/>
          </p:cNvSpPr>
          <p:nvPr>
            <p:ph type="dt" sz="half" idx="10"/>
          </p:nvPr>
        </p:nvSpPr>
        <p:spPr/>
        <p:txBody>
          <a:bodyPr/>
          <a:lstStyle/>
          <a:p>
            <a:fld id="{2F68C3A5-6593-3247-B124-5DB620E47939}" type="datetimeFigureOut">
              <a:rPr lang="en-US" smtClean="0"/>
              <a:t>1/24/25</a:t>
            </a:fld>
            <a:endParaRPr lang="en-US"/>
          </a:p>
        </p:txBody>
      </p:sp>
      <p:sp>
        <p:nvSpPr>
          <p:cNvPr id="4" name="Footer Placeholder 3">
            <a:extLst>
              <a:ext uri="{FF2B5EF4-FFF2-40B4-BE49-F238E27FC236}">
                <a16:creationId xmlns:a16="http://schemas.microsoft.com/office/drawing/2014/main" id="{A64DBDB4-3616-8676-FCDB-530E08322D7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4EEF7E1-EDB7-8425-E8F6-B38433D4A6E9}"/>
              </a:ext>
            </a:extLst>
          </p:cNvPr>
          <p:cNvSpPr>
            <a:spLocks noGrp="1"/>
          </p:cNvSpPr>
          <p:nvPr>
            <p:ph type="sldNum" sz="quarter" idx="12"/>
          </p:nvPr>
        </p:nvSpPr>
        <p:spPr/>
        <p:txBody>
          <a:bodyPr/>
          <a:lstStyle/>
          <a:p>
            <a:fld id="{645805B1-C5B6-6B46-AD1C-334C2058D738}" type="slidenum">
              <a:rPr lang="en-US" smtClean="0"/>
              <a:t>‹#›</a:t>
            </a:fld>
            <a:endParaRPr lang="en-US"/>
          </a:p>
        </p:txBody>
      </p:sp>
    </p:spTree>
    <p:extLst>
      <p:ext uri="{BB962C8B-B14F-4D97-AF65-F5344CB8AC3E}">
        <p14:creationId xmlns:p14="http://schemas.microsoft.com/office/powerpoint/2010/main" val="37927826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B9C8389-FF45-5BFF-795D-42F3BB956A30}"/>
              </a:ext>
            </a:extLst>
          </p:cNvPr>
          <p:cNvSpPr>
            <a:spLocks noGrp="1"/>
          </p:cNvSpPr>
          <p:nvPr>
            <p:ph type="dt" sz="half" idx="10"/>
          </p:nvPr>
        </p:nvSpPr>
        <p:spPr/>
        <p:txBody>
          <a:bodyPr/>
          <a:lstStyle/>
          <a:p>
            <a:fld id="{2F68C3A5-6593-3247-B124-5DB620E47939}" type="datetimeFigureOut">
              <a:rPr lang="en-US" smtClean="0"/>
              <a:t>1/24/25</a:t>
            </a:fld>
            <a:endParaRPr lang="en-US"/>
          </a:p>
        </p:txBody>
      </p:sp>
      <p:sp>
        <p:nvSpPr>
          <p:cNvPr id="3" name="Footer Placeholder 2">
            <a:extLst>
              <a:ext uri="{FF2B5EF4-FFF2-40B4-BE49-F238E27FC236}">
                <a16:creationId xmlns:a16="http://schemas.microsoft.com/office/drawing/2014/main" id="{C031FEC6-D25F-334C-3D9D-9ADCD2E5EB7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5A6D124-7AC3-FC69-140D-2DCC393382DE}"/>
              </a:ext>
            </a:extLst>
          </p:cNvPr>
          <p:cNvSpPr>
            <a:spLocks noGrp="1"/>
          </p:cNvSpPr>
          <p:nvPr>
            <p:ph type="sldNum" sz="quarter" idx="12"/>
          </p:nvPr>
        </p:nvSpPr>
        <p:spPr/>
        <p:txBody>
          <a:bodyPr/>
          <a:lstStyle/>
          <a:p>
            <a:fld id="{645805B1-C5B6-6B46-AD1C-334C2058D738}" type="slidenum">
              <a:rPr lang="en-US" smtClean="0"/>
              <a:t>‹#›</a:t>
            </a:fld>
            <a:endParaRPr lang="en-US"/>
          </a:p>
        </p:txBody>
      </p:sp>
    </p:spTree>
    <p:extLst>
      <p:ext uri="{BB962C8B-B14F-4D97-AF65-F5344CB8AC3E}">
        <p14:creationId xmlns:p14="http://schemas.microsoft.com/office/powerpoint/2010/main" val="27899107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3203B3-09F1-EDF8-7B9F-9C1460D4057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40B5173-C08C-9108-8A6E-777E8675B33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63943F8-DBF9-5626-03B1-DBBF9DAE7D3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69C1FA6-B267-5BB9-1723-1B3C0B59A229}"/>
              </a:ext>
            </a:extLst>
          </p:cNvPr>
          <p:cNvSpPr>
            <a:spLocks noGrp="1"/>
          </p:cNvSpPr>
          <p:nvPr>
            <p:ph type="dt" sz="half" idx="10"/>
          </p:nvPr>
        </p:nvSpPr>
        <p:spPr/>
        <p:txBody>
          <a:bodyPr/>
          <a:lstStyle/>
          <a:p>
            <a:fld id="{2F68C3A5-6593-3247-B124-5DB620E47939}" type="datetimeFigureOut">
              <a:rPr lang="en-US" smtClean="0"/>
              <a:t>1/24/25</a:t>
            </a:fld>
            <a:endParaRPr lang="en-US"/>
          </a:p>
        </p:txBody>
      </p:sp>
      <p:sp>
        <p:nvSpPr>
          <p:cNvPr id="6" name="Footer Placeholder 5">
            <a:extLst>
              <a:ext uri="{FF2B5EF4-FFF2-40B4-BE49-F238E27FC236}">
                <a16:creationId xmlns:a16="http://schemas.microsoft.com/office/drawing/2014/main" id="{46D5FAC8-6400-4BF8-7101-4C54B850F6C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E565855-95B6-D65D-F193-09856B03C21B}"/>
              </a:ext>
            </a:extLst>
          </p:cNvPr>
          <p:cNvSpPr>
            <a:spLocks noGrp="1"/>
          </p:cNvSpPr>
          <p:nvPr>
            <p:ph type="sldNum" sz="quarter" idx="12"/>
          </p:nvPr>
        </p:nvSpPr>
        <p:spPr/>
        <p:txBody>
          <a:bodyPr/>
          <a:lstStyle/>
          <a:p>
            <a:fld id="{645805B1-C5B6-6B46-AD1C-334C2058D738}" type="slidenum">
              <a:rPr lang="en-US" smtClean="0"/>
              <a:t>‹#›</a:t>
            </a:fld>
            <a:endParaRPr lang="en-US"/>
          </a:p>
        </p:txBody>
      </p:sp>
    </p:spTree>
    <p:extLst>
      <p:ext uri="{BB962C8B-B14F-4D97-AF65-F5344CB8AC3E}">
        <p14:creationId xmlns:p14="http://schemas.microsoft.com/office/powerpoint/2010/main" val="20638388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BC2714-9A70-AFF6-FF39-19C62F28F3F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2CCF880-C162-07D2-FC62-52D722079DF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D59A161-145D-F7BE-E1A8-5BA373F0F77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51EC953-B439-275C-4034-6319340270C8}"/>
              </a:ext>
            </a:extLst>
          </p:cNvPr>
          <p:cNvSpPr>
            <a:spLocks noGrp="1"/>
          </p:cNvSpPr>
          <p:nvPr>
            <p:ph type="dt" sz="half" idx="10"/>
          </p:nvPr>
        </p:nvSpPr>
        <p:spPr/>
        <p:txBody>
          <a:bodyPr/>
          <a:lstStyle/>
          <a:p>
            <a:fld id="{2F68C3A5-6593-3247-B124-5DB620E47939}" type="datetimeFigureOut">
              <a:rPr lang="en-US" smtClean="0"/>
              <a:t>1/24/25</a:t>
            </a:fld>
            <a:endParaRPr lang="en-US"/>
          </a:p>
        </p:txBody>
      </p:sp>
      <p:sp>
        <p:nvSpPr>
          <p:cNvPr id="6" name="Footer Placeholder 5">
            <a:extLst>
              <a:ext uri="{FF2B5EF4-FFF2-40B4-BE49-F238E27FC236}">
                <a16:creationId xmlns:a16="http://schemas.microsoft.com/office/drawing/2014/main" id="{DF2DF680-10F3-2181-7D1F-4B1AC421227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CA0D12A-64A7-2D7B-C4DE-7125A365AFF2}"/>
              </a:ext>
            </a:extLst>
          </p:cNvPr>
          <p:cNvSpPr>
            <a:spLocks noGrp="1"/>
          </p:cNvSpPr>
          <p:nvPr>
            <p:ph type="sldNum" sz="quarter" idx="12"/>
          </p:nvPr>
        </p:nvSpPr>
        <p:spPr/>
        <p:txBody>
          <a:bodyPr/>
          <a:lstStyle/>
          <a:p>
            <a:fld id="{645805B1-C5B6-6B46-AD1C-334C2058D738}" type="slidenum">
              <a:rPr lang="en-US" smtClean="0"/>
              <a:t>‹#›</a:t>
            </a:fld>
            <a:endParaRPr lang="en-US"/>
          </a:p>
        </p:txBody>
      </p:sp>
    </p:spTree>
    <p:extLst>
      <p:ext uri="{BB962C8B-B14F-4D97-AF65-F5344CB8AC3E}">
        <p14:creationId xmlns:p14="http://schemas.microsoft.com/office/powerpoint/2010/main" val="31387836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6161F78-51CB-76E7-0C7F-C2937A173AE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5BA415D-0D38-8FF1-C7C1-69D00A6595E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44391BE-0A08-35B6-181A-6EB4646EEC4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F68C3A5-6593-3247-B124-5DB620E47939}" type="datetimeFigureOut">
              <a:rPr lang="en-US" smtClean="0"/>
              <a:t>1/24/25</a:t>
            </a:fld>
            <a:endParaRPr lang="en-US"/>
          </a:p>
        </p:txBody>
      </p:sp>
      <p:sp>
        <p:nvSpPr>
          <p:cNvPr id="5" name="Footer Placeholder 4">
            <a:extLst>
              <a:ext uri="{FF2B5EF4-FFF2-40B4-BE49-F238E27FC236}">
                <a16:creationId xmlns:a16="http://schemas.microsoft.com/office/drawing/2014/main" id="{F8072DC5-003E-28CE-ACCB-EC8681D5DC8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0970C0B-515A-7441-F911-01DEED08239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45805B1-C5B6-6B46-AD1C-334C2058D738}" type="slidenum">
              <a:rPr lang="en-US" smtClean="0"/>
              <a:t>‹#›</a:t>
            </a:fld>
            <a:endParaRPr lang="en-US"/>
          </a:p>
        </p:txBody>
      </p:sp>
    </p:spTree>
    <p:extLst>
      <p:ext uri="{BB962C8B-B14F-4D97-AF65-F5344CB8AC3E}">
        <p14:creationId xmlns:p14="http://schemas.microsoft.com/office/powerpoint/2010/main" val="387436668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e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97EFA7-12C3-B9D4-7746-8C1DC81781CD}"/>
              </a:ext>
            </a:extLst>
          </p:cNvPr>
          <p:cNvSpPr>
            <a:spLocks noGrp="1"/>
          </p:cNvSpPr>
          <p:nvPr>
            <p:ph type="ctrTitle"/>
          </p:nvPr>
        </p:nvSpPr>
        <p:spPr/>
        <p:txBody>
          <a:bodyPr>
            <a:normAutofit/>
          </a:bodyPr>
          <a:lstStyle/>
          <a:p>
            <a:r>
              <a:rPr lang="en-US" dirty="0"/>
              <a:t>Data visualizations</a:t>
            </a:r>
          </a:p>
        </p:txBody>
      </p:sp>
    </p:spTree>
    <p:extLst>
      <p:ext uri="{BB962C8B-B14F-4D97-AF65-F5344CB8AC3E}">
        <p14:creationId xmlns:p14="http://schemas.microsoft.com/office/powerpoint/2010/main" val="18129214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D9D6D1-EEC4-0C80-A73D-E621800469FF}"/>
              </a:ext>
            </a:extLst>
          </p:cNvPr>
          <p:cNvSpPr>
            <a:spLocks noGrp="1"/>
          </p:cNvSpPr>
          <p:nvPr>
            <p:ph type="title"/>
          </p:nvPr>
        </p:nvSpPr>
        <p:spPr/>
        <p:txBody>
          <a:bodyPr>
            <a:normAutofit/>
          </a:bodyPr>
          <a:lstStyle/>
          <a:p>
            <a:r>
              <a:rPr lang="en-US" dirty="0"/>
              <a:t>1. Erroneous modification of data:</a:t>
            </a:r>
            <a:br>
              <a:rPr lang="en-US" dirty="0"/>
            </a:br>
            <a:r>
              <a:rPr lang="en-US" dirty="0"/>
              <a:t>Visualization modifies perception of data</a:t>
            </a:r>
          </a:p>
        </p:txBody>
      </p:sp>
      <p:pic>
        <p:nvPicPr>
          <p:cNvPr id="12290" name="Picture 2" descr="Fundamentals of Data Visualization">
            <a:extLst>
              <a:ext uri="{FF2B5EF4-FFF2-40B4-BE49-F238E27FC236}">
                <a16:creationId xmlns:a16="http://schemas.microsoft.com/office/drawing/2014/main" id="{FE6A10BA-4D9D-30BC-2BD5-14A943B986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690688"/>
            <a:ext cx="6715576" cy="503668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35D3A8E-7F86-4BAC-A756-76FD66C0E42D}"/>
              </a:ext>
            </a:extLst>
          </p:cNvPr>
          <p:cNvSpPr txBox="1"/>
          <p:nvPr/>
        </p:nvSpPr>
        <p:spPr>
          <a:xfrm>
            <a:off x="7736114" y="2598057"/>
            <a:ext cx="3889829" cy="2677656"/>
          </a:xfrm>
          <a:prstGeom prst="rect">
            <a:avLst/>
          </a:prstGeom>
          <a:noFill/>
        </p:spPr>
        <p:txBody>
          <a:bodyPr wrap="square" rtlCol="0">
            <a:spAutoFit/>
          </a:bodyPr>
          <a:lstStyle/>
          <a:p>
            <a:r>
              <a:rPr lang="en-US" sz="2400" dirty="0"/>
              <a:t>Orange and blue areas disproportionate to data they represent</a:t>
            </a:r>
          </a:p>
          <a:p>
            <a:endParaRPr lang="en-US" sz="2400" dirty="0"/>
          </a:p>
          <a:p>
            <a:r>
              <a:rPr lang="en-US" sz="2400" dirty="0"/>
              <a:t>1</a:t>
            </a:r>
            <a:r>
              <a:rPr lang="en-US" sz="2400" baseline="30000" dirty="0"/>
              <a:t>st</a:t>
            </a:r>
            <a:r>
              <a:rPr lang="en-US" sz="2400" dirty="0"/>
              <a:t> and 2nd class ink outsized.</a:t>
            </a:r>
          </a:p>
          <a:p>
            <a:endParaRPr lang="en-US" sz="2400" dirty="0"/>
          </a:p>
          <a:p>
            <a:r>
              <a:rPr lang="en-US" sz="2400" dirty="0"/>
              <a:t>Female ink is outsized.</a:t>
            </a:r>
          </a:p>
        </p:txBody>
      </p:sp>
    </p:spTree>
    <p:extLst>
      <p:ext uri="{BB962C8B-B14F-4D97-AF65-F5344CB8AC3E}">
        <p14:creationId xmlns:p14="http://schemas.microsoft.com/office/powerpoint/2010/main" val="30408394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7545BD-50AD-B65E-773B-C0676002C12C}"/>
              </a:ext>
            </a:extLst>
          </p:cNvPr>
          <p:cNvSpPr>
            <a:spLocks noGrp="1"/>
          </p:cNvSpPr>
          <p:nvPr>
            <p:ph type="title"/>
          </p:nvPr>
        </p:nvSpPr>
        <p:spPr/>
        <p:txBody>
          <a:bodyPr/>
          <a:lstStyle/>
          <a:p>
            <a:r>
              <a:rPr lang="en-US" dirty="0"/>
              <a:t>1. Erroneous modification of data: Data presented in non-intuitive way</a:t>
            </a:r>
          </a:p>
        </p:txBody>
      </p:sp>
      <p:pic>
        <p:nvPicPr>
          <p:cNvPr id="2052" name="Picture 4" descr="reuters-chart">
            <a:extLst>
              <a:ext uri="{FF2B5EF4-FFF2-40B4-BE49-F238E27FC236}">
                <a16:creationId xmlns:a16="http://schemas.microsoft.com/office/drawing/2014/main" id="{CFC8D6BA-CFFB-F875-4150-84B690C8BE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650261"/>
            <a:ext cx="3864429" cy="48426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88597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That's a terrible chart">
            <a:extLst>
              <a:ext uri="{FF2B5EF4-FFF2-40B4-BE49-F238E27FC236}">
                <a16:creationId xmlns:a16="http://schemas.microsoft.com/office/drawing/2014/main" id="{D0D621FA-5E2F-328C-17E9-CB0288003E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79396" y="1519010"/>
            <a:ext cx="3995285" cy="485502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reuters-chart">
            <a:extLst>
              <a:ext uri="{FF2B5EF4-FFF2-40B4-BE49-F238E27FC236}">
                <a16:creationId xmlns:a16="http://schemas.microsoft.com/office/drawing/2014/main" id="{CFC8D6BA-CFFB-F875-4150-84B690C8BE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1650261"/>
            <a:ext cx="3864429" cy="4842613"/>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CD569041-8B3E-DBE7-1779-9E56195C5C2F}"/>
              </a:ext>
            </a:extLst>
          </p:cNvPr>
          <p:cNvSpPr>
            <a:spLocks noGrp="1"/>
          </p:cNvSpPr>
          <p:nvPr>
            <p:ph type="title"/>
          </p:nvPr>
        </p:nvSpPr>
        <p:spPr/>
        <p:txBody>
          <a:bodyPr/>
          <a:lstStyle/>
          <a:p>
            <a:r>
              <a:rPr lang="en-US" dirty="0"/>
              <a:t>1. Erroneous modification of data: Data presented in non-intuitive way</a:t>
            </a:r>
          </a:p>
        </p:txBody>
      </p:sp>
    </p:spTree>
    <p:extLst>
      <p:ext uri="{BB962C8B-B14F-4D97-AF65-F5344CB8AC3E}">
        <p14:creationId xmlns:p14="http://schemas.microsoft.com/office/powerpoint/2010/main" val="11015406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879A84-3879-F59C-5A99-D39B901D79FA}"/>
              </a:ext>
            </a:extLst>
          </p:cNvPr>
          <p:cNvSpPr>
            <a:spLocks noGrp="1"/>
          </p:cNvSpPr>
          <p:nvPr>
            <p:ph type="title"/>
          </p:nvPr>
        </p:nvSpPr>
        <p:spPr/>
        <p:txBody>
          <a:bodyPr/>
          <a:lstStyle/>
          <a:p>
            <a:r>
              <a:rPr lang="en-US" dirty="0"/>
              <a:t>2. Distracting Elements</a:t>
            </a:r>
          </a:p>
        </p:txBody>
      </p:sp>
      <p:pic>
        <p:nvPicPr>
          <p:cNvPr id="4" name="Picture 3">
            <a:extLst>
              <a:ext uri="{FF2B5EF4-FFF2-40B4-BE49-F238E27FC236}">
                <a16:creationId xmlns:a16="http://schemas.microsoft.com/office/drawing/2014/main" id="{104D3785-4473-D5D8-94D2-91862292D3F8}"/>
              </a:ext>
            </a:extLst>
          </p:cNvPr>
          <p:cNvPicPr>
            <a:picLocks noChangeAspect="1"/>
          </p:cNvPicPr>
          <p:nvPr/>
        </p:nvPicPr>
        <p:blipFill>
          <a:blip r:embed="rId2"/>
          <a:stretch>
            <a:fillRect/>
          </a:stretch>
        </p:blipFill>
        <p:spPr>
          <a:xfrm>
            <a:off x="334818" y="1425575"/>
            <a:ext cx="5511800" cy="5067300"/>
          </a:xfrm>
          <a:prstGeom prst="rect">
            <a:avLst/>
          </a:prstGeom>
        </p:spPr>
      </p:pic>
      <p:pic>
        <p:nvPicPr>
          <p:cNvPr id="5" name="Picture 4">
            <a:extLst>
              <a:ext uri="{FF2B5EF4-FFF2-40B4-BE49-F238E27FC236}">
                <a16:creationId xmlns:a16="http://schemas.microsoft.com/office/drawing/2014/main" id="{F52273A2-4A2D-0E1B-301F-1FE938CEE706}"/>
              </a:ext>
            </a:extLst>
          </p:cNvPr>
          <p:cNvPicPr>
            <a:picLocks noChangeAspect="1"/>
          </p:cNvPicPr>
          <p:nvPr/>
        </p:nvPicPr>
        <p:blipFill>
          <a:blip r:embed="rId3"/>
          <a:stretch>
            <a:fillRect/>
          </a:stretch>
        </p:blipFill>
        <p:spPr>
          <a:xfrm>
            <a:off x="6096000" y="1848860"/>
            <a:ext cx="6023146" cy="4220730"/>
          </a:xfrm>
          <a:prstGeom prst="rect">
            <a:avLst/>
          </a:prstGeom>
        </p:spPr>
      </p:pic>
      <p:sp>
        <p:nvSpPr>
          <p:cNvPr id="6" name="TextBox 5">
            <a:extLst>
              <a:ext uri="{FF2B5EF4-FFF2-40B4-BE49-F238E27FC236}">
                <a16:creationId xmlns:a16="http://schemas.microsoft.com/office/drawing/2014/main" id="{073A72C7-E9DF-81C0-792C-F40BFBD98BE7}"/>
              </a:ext>
            </a:extLst>
          </p:cNvPr>
          <p:cNvSpPr txBox="1"/>
          <p:nvPr/>
        </p:nvSpPr>
        <p:spPr>
          <a:xfrm>
            <a:off x="6650182" y="6262255"/>
            <a:ext cx="1599605" cy="369332"/>
          </a:xfrm>
          <a:prstGeom prst="rect">
            <a:avLst/>
          </a:prstGeom>
          <a:noFill/>
        </p:spPr>
        <p:txBody>
          <a:bodyPr wrap="none" rtlCol="0">
            <a:spAutoFit/>
          </a:bodyPr>
          <a:lstStyle/>
          <a:p>
            <a:r>
              <a:rPr lang="en-US" dirty="0"/>
              <a:t>From NYTimes.</a:t>
            </a:r>
          </a:p>
        </p:txBody>
      </p:sp>
    </p:spTree>
    <p:extLst>
      <p:ext uri="{BB962C8B-B14F-4D97-AF65-F5344CB8AC3E}">
        <p14:creationId xmlns:p14="http://schemas.microsoft.com/office/powerpoint/2010/main" val="24195744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715EB5-4371-3F63-3F8B-9B2024FC224D}"/>
              </a:ext>
            </a:extLst>
          </p:cNvPr>
          <p:cNvSpPr>
            <a:spLocks noGrp="1"/>
          </p:cNvSpPr>
          <p:nvPr>
            <p:ph type="title"/>
          </p:nvPr>
        </p:nvSpPr>
        <p:spPr/>
        <p:txBody>
          <a:bodyPr/>
          <a:lstStyle/>
          <a:p>
            <a:r>
              <a:rPr lang="en-US" dirty="0"/>
              <a:t>3. Design invites incorrect comparisons</a:t>
            </a:r>
          </a:p>
        </p:txBody>
      </p:sp>
      <p:pic>
        <p:nvPicPr>
          <p:cNvPr id="9218" name="Picture 2">
            <a:extLst>
              <a:ext uri="{FF2B5EF4-FFF2-40B4-BE49-F238E27FC236}">
                <a16:creationId xmlns:a16="http://schemas.microsoft.com/office/drawing/2014/main" id="{9BCE3087-2EBA-D671-F0DE-B4E4E94299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99200" y="1683544"/>
            <a:ext cx="5664128" cy="349091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C4C9C65-7B84-75EF-DA8B-A73B2CC99384}"/>
              </a:ext>
            </a:extLst>
          </p:cNvPr>
          <p:cNvSpPr txBox="1"/>
          <p:nvPr/>
        </p:nvSpPr>
        <p:spPr>
          <a:xfrm>
            <a:off x="6417092" y="5398425"/>
            <a:ext cx="5428343" cy="830997"/>
          </a:xfrm>
          <a:prstGeom prst="rect">
            <a:avLst/>
          </a:prstGeom>
          <a:noFill/>
        </p:spPr>
        <p:txBody>
          <a:bodyPr wrap="square" rtlCol="0">
            <a:spAutoFit/>
          </a:bodyPr>
          <a:lstStyle/>
          <a:p>
            <a:r>
              <a:rPr lang="en-US" sz="2400" dirty="0"/>
              <a:t>Ordering here ranks movies by the length of their name.</a:t>
            </a:r>
          </a:p>
        </p:txBody>
      </p:sp>
      <p:sp>
        <p:nvSpPr>
          <p:cNvPr id="5" name="TextBox 4">
            <a:extLst>
              <a:ext uri="{FF2B5EF4-FFF2-40B4-BE49-F238E27FC236}">
                <a16:creationId xmlns:a16="http://schemas.microsoft.com/office/drawing/2014/main" id="{36D40680-AC63-8FD3-8DC1-D86AEE2827C5}"/>
              </a:ext>
            </a:extLst>
          </p:cNvPr>
          <p:cNvSpPr txBox="1"/>
          <p:nvPr/>
        </p:nvSpPr>
        <p:spPr>
          <a:xfrm>
            <a:off x="522514" y="5437205"/>
            <a:ext cx="5502275" cy="461665"/>
          </a:xfrm>
          <a:prstGeom prst="rect">
            <a:avLst/>
          </a:prstGeom>
          <a:noFill/>
        </p:spPr>
        <p:txBody>
          <a:bodyPr wrap="none" rtlCol="0">
            <a:spAutoFit/>
          </a:bodyPr>
          <a:lstStyle/>
          <a:p>
            <a:r>
              <a:rPr lang="en-US" sz="2400" dirty="0"/>
              <a:t>Ordering here ranks movies by their profit.</a:t>
            </a:r>
          </a:p>
        </p:txBody>
      </p:sp>
      <p:pic>
        <p:nvPicPr>
          <p:cNvPr id="6" name="Picture 2">
            <a:extLst>
              <a:ext uri="{FF2B5EF4-FFF2-40B4-BE49-F238E27FC236}">
                <a16:creationId xmlns:a16="http://schemas.microsoft.com/office/drawing/2014/main" id="{BB7CA433-A330-672F-38F2-53432B0A2C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690688"/>
            <a:ext cx="5970277" cy="36795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9991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715EB5-4371-3F63-3F8B-9B2024FC224D}"/>
              </a:ext>
            </a:extLst>
          </p:cNvPr>
          <p:cNvSpPr>
            <a:spLocks noGrp="1"/>
          </p:cNvSpPr>
          <p:nvPr>
            <p:ph type="title"/>
          </p:nvPr>
        </p:nvSpPr>
        <p:spPr/>
        <p:txBody>
          <a:bodyPr/>
          <a:lstStyle/>
          <a:p>
            <a:r>
              <a:rPr lang="en-US" dirty="0"/>
              <a:t>3. Design invites incorrect comparisons</a:t>
            </a:r>
          </a:p>
        </p:txBody>
      </p:sp>
      <p:pic>
        <p:nvPicPr>
          <p:cNvPr id="9220" name="Picture 4" descr="2016 median U.S. annual household income versus age group, sorted by income. While this order of bars looks visually appealing, the order of the age groups is now confusing. Data source: United States Census Bureau">
            <a:extLst>
              <a:ext uri="{FF2B5EF4-FFF2-40B4-BE49-F238E27FC236}">
                <a16:creationId xmlns:a16="http://schemas.microsoft.com/office/drawing/2014/main" id="{2F19FD7D-550D-0536-A253-AD70C1A4E3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45943" y="1799129"/>
            <a:ext cx="5312229" cy="327403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6D40680-AC63-8FD3-8DC1-D86AEE2827C5}"/>
              </a:ext>
            </a:extLst>
          </p:cNvPr>
          <p:cNvSpPr txBox="1"/>
          <p:nvPr/>
        </p:nvSpPr>
        <p:spPr>
          <a:xfrm>
            <a:off x="7431314" y="5370286"/>
            <a:ext cx="4411785" cy="523220"/>
          </a:xfrm>
          <a:prstGeom prst="rect">
            <a:avLst/>
          </a:prstGeom>
          <a:noFill/>
        </p:spPr>
        <p:txBody>
          <a:bodyPr wrap="none" rtlCol="0">
            <a:spAutoFit/>
          </a:bodyPr>
          <a:lstStyle/>
          <a:p>
            <a:r>
              <a:rPr lang="en-US" sz="2800" dirty="0"/>
              <a:t>Ordering by median income. </a:t>
            </a:r>
          </a:p>
        </p:txBody>
      </p:sp>
      <p:pic>
        <p:nvPicPr>
          <p:cNvPr id="10242" name="Picture 2" descr="2016 median U.S. annual household income versus age group. The 45–54 year age group has the highest median income. Data source: United States Census Bureau">
            <a:extLst>
              <a:ext uri="{FF2B5EF4-FFF2-40B4-BE49-F238E27FC236}">
                <a16:creationId xmlns:a16="http://schemas.microsoft.com/office/drawing/2014/main" id="{37650CB5-DB5E-BF5D-14E5-FB30D82099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7880" y="1737764"/>
            <a:ext cx="5488178" cy="338247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A589B70E-D2C7-D379-98F9-44F771CD81E7}"/>
              </a:ext>
            </a:extLst>
          </p:cNvPr>
          <p:cNvSpPr txBox="1"/>
          <p:nvPr/>
        </p:nvSpPr>
        <p:spPr>
          <a:xfrm>
            <a:off x="838200" y="5370286"/>
            <a:ext cx="2674130" cy="523220"/>
          </a:xfrm>
          <a:prstGeom prst="rect">
            <a:avLst/>
          </a:prstGeom>
          <a:noFill/>
        </p:spPr>
        <p:txBody>
          <a:bodyPr wrap="none" rtlCol="0">
            <a:spAutoFit/>
          </a:bodyPr>
          <a:lstStyle/>
          <a:p>
            <a:r>
              <a:rPr lang="en-US" sz="2800" dirty="0"/>
              <a:t>Ordering by age. </a:t>
            </a:r>
          </a:p>
        </p:txBody>
      </p:sp>
    </p:spTree>
    <p:extLst>
      <p:ext uri="{BB962C8B-B14F-4D97-AF65-F5344CB8AC3E}">
        <p14:creationId xmlns:p14="http://schemas.microsoft.com/office/powerpoint/2010/main" val="13188781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F76B8D-30B7-6FAD-2796-343C0F2FB8F0}"/>
              </a:ext>
            </a:extLst>
          </p:cNvPr>
          <p:cNvSpPr>
            <a:spLocks noGrp="1"/>
          </p:cNvSpPr>
          <p:nvPr>
            <p:ph type="title"/>
          </p:nvPr>
        </p:nvSpPr>
        <p:spPr>
          <a:xfrm>
            <a:off x="838200" y="365125"/>
            <a:ext cx="10869386" cy="1325563"/>
          </a:xfrm>
        </p:spPr>
        <p:txBody>
          <a:bodyPr>
            <a:normAutofit/>
          </a:bodyPr>
          <a:lstStyle/>
          <a:p>
            <a:r>
              <a:rPr lang="en-US" sz="4000" dirty="0"/>
              <a:t>Ordering influences the message and interpretation</a:t>
            </a:r>
          </a:p>
        </p:txBody>
      </p:sp>
      <p:pic>
        <p:nvPicPr>
          <p:cNvPr id="11266" name="Picture 2" descr="2016 median U.S. annual household income versus age group and race. In contrast to Figure 6.7, now race is shown along the x axis, and for each race we show seven bars according to the seven age groups. Data source: United States Census Bureau ">
            <a:extLst>
              <a:ext uri="{FF2B5EF4-FFF2-40B4-BE49-F238E27FC236}">
                <a16:creationId xmlns:a16="http://schemas.microsoft.com/office/drawing/2014/main" id="{5840317E-6348-86B0-7954-FE5F71339E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85183" y="2198956"/>
            <a:ext cx="6477158" cy="2585708"/>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descr="2016 median U.S. annual household income versus age group and race. Age groups are shown along the x axis, and for each age group there are four bars, corresponding to the median income of Asian, white, Hispanic, and black people, respectively. Data source: United States Census Bureau">
            <a:extLst>
              <a:ext uri="{FF2B5EF4-FFF2-40B4-BE49-F238E27FC236}">
                <a16:creationId xmlns:a16="http://schemas.microsoft.com/office/drawing/2014/main" id="{253F21AE-1F82-FDDC-4553-E36A56EE24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686" y="2223840"/>
            <a:ext cx="5363975" cy="268198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F53A6F2-27BA-60F5-9C55-DD3612FA9B56}"/>
              </a:ext>
            </a:extLst>
          </p:cNvPr>
          <p:cNvSpPr txBox="1"/>
          <p:nvPr/>
        </p:nvSpPr>
        <p:spPr>
          <a:xfrm>
            <a:off x="384313" y="5247861"/>
            <a:ext cx="5069208" cy="369332"/>
          </a:xfrm>
          <a:prstGeom prst="rect">
            <a:avLst/>
          </a:prstGeom>
          <a:noFill/>
        </p:spPr>
        <p:txBody>
          <a:bodyPr wrap="none" rtlCol="0">
            <a:spAutoFit/>
          </a:bodyPr>
          <a:lstStyle/>
          <a:p>
            <a:r>
              <a:rPr lang="en-US" dirty="0"/>
              <a:t>Ordering emphasizes differences in income by race</a:t>
            </a:r>
          </a:p>
        </p:txBody>
      </p:sp>
      <p:sp>
        <p:nvSpPr>
          <p:cNvPr id="5" name="TextBox 4">
            <a:extLst>
              <a:ext uri="{FF2B5EF4-FFF2-40B4-BE49-F238E27FC236}">
                <a16:creationId xmlns:a16="http://schemas.microsoft.com/office/drawing/2014/main" id="{8EE1B49B-5058-54AA-3C6A-EAEE8C257866}"/>
              </a:ext>
            </a:extLst>
          </p:cNvPr>
          <p:cNvSpPr txBox="1"/>
          <p:nvPr/>
        </p:nvSpPr>
        <p:spPr>
          <a:xfrm>
            <a:off x="6361515" y="5247861"/>
            <a:ext cx="5446172" cy="1477328"/>
          </a:xfrm>
          <a:prstGeom prst="rect">
            <a:avLst/>
          </a:prstGeom>
          <a:noFill/>
        </p:spPr>
        <p:txBody>
          <a:bodyPr wrap="square" rtlCol="0">
            <a:spAutoFit/>
          </a:bodyPr>
          <a:lstStyle/>
          <a:p>
            <a:r>
              <a:rPr lang="en-US" dirty="0"/>
              <a:t>Ordering emphasizes differences in income by age</a:t>
            </a:r>
          </a:p>
          <a:p>
            <a:endParaRPr lang="en-US" dirty="0"/>
          </a:p>
          <a:p>
            <a:r>
              <a:rPr lang="en-US" dirty="0"/>
              <a:t>In this ordering, you are invited to compare </a:t>
            </a:r>
            <a:r>
              <a:rPr lang="en-US" b="1" dirty="0"/>
              <a:t>distributions</a:t>
            </a:r>
            <a:r>
              <a:rPr lang="en-US" dirty="0"/>
              <a:t> by race, making and age and race comparisons relatively simple.</a:t>
            </a:r>
          </a:p>
        </p:txBody>
      </p:sp>
    </p:spTree>
    <p:extLst>
      <p:ext uri="{BB962C8B-B14F-4D97-AF65-F5344CB8AC3E}">
        <p14:creationId xmlns:p14="http://schemas.microsoft.com/office/powerpoint/2010/main" val="4284102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3DD5DB-07FC-38CE-E7A3-7532B0002D84}"/>
              </a:ext>
            </a:extLst>
          </p:cNvPr>
          <p:cNvSpPr>
            <a:spLocks noGrp="1"/>
          </p:cNvSpPr>
          <p:nvPr>
            <p:ph type="title"/>
          </p:nvPr>
        </p:nvSpPr>
        <p:spPr/>
        <p:txBody>
          <a:bodyPr/>
          <a:lstStyle/>
          <a:p>
            <a:r>
              <a:rPr lang="en-US" dirty="0"/>
              <a:t>Guiding Principles (From Midway 2020)</a:t>
            </a:r>
          </a:p>
        </p:txBody>
      </p:sp>
      <p:sp>
        <p:nvSpPr>
          <p:cNvPr id="3" name="Content Placeholder 2">
            <a:extLst>
              <a:ext uri="{FF2B5EF4-FFF2-40B4-BE49-F238E27FC236}">
                <a16:creationId xmlns:a16="http://schemas.microsoft.com/office/drawing/2014/main" id="{7C070845-26DC-3B68-A8CF-C6D21DA5CBB7}"/>
              </a:ext>
            </a:extLst>
          </p:cNvPr>
          <p:cNvSpPr>
            <a:spLocks noGrp="1"/>
          </p:cNvSpPr>
          <p:nvPr>
            <p:ph idx="1"/>
          </p:nvPr>
        </p:nvSpPr>
        <p:spPr>
          <a:xfrm>
            <a:off x="284018" y="1825625"/>
            <a:ext cx="7701643" cy="4351338"/>
          </a:xfrm>
        </p:spPr>
        <p:txBody>
          <a:bodyPr>
            <a:normAutofit fontScale="92500" lnSpcReduction="20000"/>
          </a:bodyPr>
          <a:lstStyle/>
          <a:p>
            <a:r>
              <a:rPr lang="en-US" dirty="0"/>
              <a:t>1. Diagram First</a:t>
            </a:r>
          </a:p>
          <a:p>
            <a:r>
              <a:rPr lang="en-US" dirty="0"/>
              <a:t>2. Use the correct software</a:t>
            </a:r>
          </a:p>
          <a:p>
            <a:r>
              <a:rPr lang="en-US" dirty="0"/>
              <a:t>3. Use an effective geometry to show data</a:t>
            </a:r>
          </a:p>
          <a:p>
            <a:r>
              <a:rPr lang="en-US" dirty="0"/>
              <a:t>4. Ensure that colors always mean something</a:t>
            </a:r>
          </a:p>
          <a:p>
            <a:r>
              <a:rPr lang="en-US" dirty="0"/>
              <a:t>5. Include Uncertainty</a:t>
            </a:r>
          </a:p>
          <a:p>
            <a:r>
              <a:rPr lang="en-US" dirty="0"/>
              <a:t>6. Panel, when possible</a:t>
            </a:r>
          </a:p>
          <a:p>
            <a:r>
              <a:rPr lang="en-US" dirty="0"/>
              <a:t>7. Data and models are different things</a:t>
            </a:r>
          </a:p>
          <a:p>
            <a:r>
              <a:rPr lang="en-US" dirty="0"/>
              <a:t>8. Simple visuals, complex captions</a:t>
            </a:r>
          </a:p>
          <a:p>
            <a:r>
              <a:rPr lang="en-US" dirty="0"/>
              <a:t>9. Consider an infographic</a:t>
            </a:r>
          </a:p>
          <a:p>
            <a:r>
              <a:rPr lang="en-US" dirty="0"/>
              <a:t>10. Get an opinion</a:t>
            </a:r>
          </a:p>
        </p:txBody>
      </p:sp>
      <p:pic>
        <p:nvPicPr>
          <p:cNvPr id="5" name="Picture 4">
            <a:extLst>
              <a:ext uri="{FF2B5EF4-FFF2-40B4-BE49-F238E27FC236}">
                <a16:creationId xmlns:a16="http://schemas.microsoft.com/office/drawing/2014/main" id="{3E62C4D0-F623-2A13-2AF4-55D0F269A783}"/>
              </a:ext>
            </a:extLst>
          </p:cNvPr>
          <p:cNvPicPr>
            <a:picLocks noChangeAspect="1"/>
          </p:cNvPicPr>
          <p:nvPr/>
        </p:nvPicPr>
        <p:blipFill>
          <a:blip r:embed="rId2"/>
          <a:stretch>
            <a:fillRect/>
          </a:stretch>
        </p:blipFill>
        <p:spPr>
          <a:xfrm>
            <a:off x="7194640" y="1825625"/>
            <a:ext cx="4997360" cy="2469284"/>
          </a:xfrm>
          <a:prstGeom prst="rect">
            <a:avLst/>
          </a:prstGeom>
        </p:spPr>
      </p:pic>
    </p:spTree>
    <p:extLst>
      <p:ext uri="{BB962C8B-B14F-4D97-AF65-F5344CB8AC3E}">
        <p14:creationId xmlns:p14="http://schemas.microsoft.com/office/powerpoint/2010/main" val="5133342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E785B1-3C70-C302-BDD5-3C43D6C23D4B}"/>
              </a:ext>
            </a:extLst>
          </p:cNvPr>
          <p:cNvSpPr>
            <a:spLocks noGrp="1"/>
          </p:cNvSpPr>
          <p:nvPr>
            <p:ph type="title"/>
          </p:nvPr>
        </p:nvSpPr>
        <p:spPr/>
        <p:txBody>
          <a:bodyPr/>
          <a:lstStyle/>
          <a:p>
            <a:r>
              <a:rPr lang="en-US" dirty="0"/>
              <a:t>1. Diagram First</a:t>
            </a:r>
          </a:p>
        </p:txBody>
      </p:sp>
      <p:sp>
        <p:nvSpPr>
          <p:cNvPr id="3" name="Content Placeholder 2">
            <a:extLst>
              <a:ext uri="{FF2B5EF4-FFF2-40B4-BE49-F238E27FC236}">
                <a16:creationId xmlns:a16="http://schemas.microsoft.com/office/drawing/2014/main" id="{1327D8B5-9CB4-DFA8-10B9-38A3D6D1780A}"/>
              </a:ext>
            </a:extLst>
          </p:cNvPr>
          <p:cNvSpPr>
            <a:spLocks noGrp="1"/>
          </p:cNvSpPr>
          <p:nvPr>
            <p:ph idx="1"/>
          </p:nvPr>
        </p:nvSpPr>
        <p:spPr/>
        <p:txBody>
          <a:bodyPr/>
          <a:lstStyle/>
          <a:p>
            <a:r>
              <a:rPr lang="en-US" dirty="0"/>
              <a:t>Making figures is often difficult and requires technical skill</a:t>
            </a:r>
          </a:p>
          <a:p>
            <a:endParaRPr lang="en-US" dirty="0"/>
          </a:p>
          <a:p>
            <a:r>
              <a:rPr lang="en-US" dirty="0"/>
              <a:t>Let your ideas and story determine the look and design of figures</a:t>
            </a:r>
          </a:p>
          <a:p>
            <a:endParaRPr lang="en-US" dirty="0"/>
          </a:p>
          <a:p>
            <a:r>
              <a:rPr lang="en-US" dirty="0"/>
              <a:t>Diagrams can be edited quickly and finalized</a:t>
            </a:r>
          </a:p>
          <a:p>
            <a:endParaRPr lang="en-US" dirty="0"/>
          </a:p>
          <a:p>
            <a:r>
              <a:rPr lang="en-US" dirty="0"/>
              <a:t>Software can make it look professional</a:t>
            </a:r>
          </a:p>
          <a:p>
            <a:endParaRPr lang="en-US" dirty="0"/>
          </a:p>
        </p:txBody>
      </p:sp>
    </p:spTree>
    <p:extLst>
      <p:ext uri="{BB962C8B-B14F-4D97-AF65-F5344CB8AC3E}">
        <p14:creationId xmlns:p14="http://schemas.microsoft.com/office/powerpoint/2010/main" val="11004128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71FACA-9A1A-2E79-903F-EC695BB49383}"/>
              </a:ext>
            </a:extLst>
          </p:cNvPr>
          <p:cNvSpPr>
            <a:spLocks noGrp="1"/>
          </p:cNvSpPr>
          <p:nvPr>
            <p:ph type="title"/>
          </p:nvPr>
        </p:nvSpPr>
        <p:spPr/>
        <p:txBody>
          <a:bodyPr/>
          <a:lstStyle/>
          <a:p>
            <a:r>
              <a:rPr lang="en-US" dirty="0"/>
              <a:t>2. Use correct software	</a:t>
            </a:r>
          </a:p>
        </p:txBody>
      </p:sp>
      <p:sp>
        <p:nvSpPr>
          <p:cNvPr id="3" name="Content Placeholder 2">
            <a:extLst>
              <a:ext uri="{FF2B5EF4-FFF2-40B4-BE49-F238E27FC236}">
                <a16:creationId xmlns:a16="http://schemas.microsoft.com/office/drawing/2014/main" id="{0310100E-A0FC-9096-D888-43F23B322F06}"/>
              </a:ext>
            </a:extLst>
          </p:cNvPr>
          <p:cNvSpPr>
            <a:spLocks noGrp="1"/>
          </p:cNvSpPr>
          <p:nvPr>
            <p:ph idx="1"/>
          </p:nvPr>
        </p:nvSpPr>
        <p:spPr/>
        <p:txBody>
          <a:bodyPr>
            <a:normAutofit lnSpcReduction="10000"/>
          </a:bodyPr>
          <a:lstStyle/>
          <a:p>
            <a:r>
              <a:rPr lang="en-US" dirty="0"/>
              <a:t>Don’t limit yourself to what you already know</a:t>
            </a:r>
          </a:p>
          <a:p>
            <a:endParaRPr lang="en-US" dirty="0"/>
          </a:p>
          <a:p>
            <a:r>
              <a:rPr lang="en-US" dirty="0"/>
              <a:t>Software has limitations. Don’t let the limitations of software constrain your ability to make good figures</a:t>
            </a:r>
          </a:p>
          <a:p>
            <a:endParaRPr lang="en-US" dirty="0"/>
          </a:p>
          <a:p>
            <a:r>
              <a:rPr lang="en-US" dirty="0"/>
              <a:t>E.g. Everyone has excel, but the capabilities of excel are very limited (and the defaults are unsightly)</a:t>
            </a:r>
          </a:p>
          <a:p>
            <a:endParaRPr lang="en-US" dirty="0"/>
          </a:p>
          <a:p>
            <a:r>
              <a:rPr lang="en-US" dirty="0"/>
              <a:t>We’ll learn R for making figures. As you develop, maybe you decide other software is better. </a:t>
            </a:r>
          </a:p>
        </p:txBody>
      </p:sp>
    </p:spTree>
    <p:extLst>
      <p:ext uri="{BB962C8B-B14F-4D97-AF65-F5344CB8AC3E}">
        <p14:creationId xmlns:p14="http://schemas.microsoft.com/office/powerpoint/2010/main" val="32358912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AAB0AB-F472-19F4-0CFA-7C3673E3FAE6}"/>
              </a:ext>
            </a:extLst>
          </p:cNvPr>
          <p:cNvSpPr>
            <a:spLocks noGrp="1"/>
          </p:cNvSpPr>
          <p:nvPr>
            <p:ph type="title"/>
          </p:nvPr>
        </p:nvSpPr>
        <p:spPr/>
        <p:txBody>
          <a:bodyPr/>
          <a:lstStyle/>
          <a:p>
            <a:r>
              <a:rPr lang="en-US" dirty="0"/>
              <a:t>What is the purpose of making a figure?</a:t>
            </a:r>
          </a:p>
        </p:txBody>
      </p:sp>
      <p:pic>
        <p:nvPicPr>
          <p:cNvPr id="4" name="Picture 3">
            <a:extLst>
              <a:ext uri="{FF2B5EF4-FFF2-40B4-BE49-F238E27FC236}">
                <a16:creationId xmlns:a16="http://schemas.microsoft.com/office/drawing/2014/main" id="{A3F799B2-25D0-8F0A-65C5-406F86973901}"/>
              </a:ext>
            </a:extLst>
          </p:cNvPr>
          <p:cNvPicPr>
            <a:picLocks noChangeAspect="1"/>
          </p:cNvPicPr>
          <p:nvPr/>
        </p:nvPicPr>
        <p:blipFill>
          <a:blip r:embed="rId2"/>
          <a:stretch>
            <a:fillRect/>
          </a:stretch>
        </p:blipFill>
        <p:spPr>
          <a:xfrm>
            <a:off x="8095459" y="1808530"/>
            <a:ext cx="3880090" cy="3794120"/>
          </a:xfrm>
          <a:prstGeom prst="rect">
            <a:avLst/>
          </a:prstGeom>
        </p:spPr>
      </p:pic>
      <p:pic>
        <p:nvPicPr>
          <p:cNvPr id="8" name="Picture 7">
            <a:extLst>
              <a:ext uri="{FF2B5EF4-FFF2-40B4-BE49-F238E27FC236}">
                <a16:creationId xmlns:a16="http://schemas.microsoft.com/office/drawing/2014/main" id="{394BD94A-A6BA-D564-A544-DFE0DBD1C259}"/>
              </a:ext>
            </a:extLst>
          </p:cNvPr>
          <p:cNvPicPr>
            <a:picLocks noChangeAspect="1"/>
          </p:cNvPicPr>
          <p:nvPr/>
        </p:nvPicPr>
        <p:blipFill>
          <a:blip r:embed="rId3"/>
          <a:stretch>
            <a:fillRect/>
          </a:stretch>
        </p:blipFill>
        <p:spPr>
          <a:xfrm>
            <a:off x="182257" y="4362994"/>
            <a:ext cx="3744440" cy="2479312"/>
          </a:xfrm>
          <a:prstGeom prst="rect">
            <a:avLst/>
          </a:prstGeom>
        </p:spPr>
      </p:pic>
      <p:pic>
        <p:nvPicPr>
          <p:cNvPr id="11" name="Picture 10">
            <a:extLst>
              <a:ext uri="{FF2B5EF4-FFF2-40B4-BE49-F238E27FC236}">
                <a16:creationId xmlns:a16="http://schemas.microsoft.com/office/drawing/2014/main" id="{911B995C-8860-0582-E299-E8FEA982D3A1}"/>
              </a:ext>
            </a:extLst>
          </p:cNvPr>
          <p:cNvPicPr>
            <a:picLocks noChangeAspect="1"/>
          </p:cNvPicPr>
          <p:nvPr/>
        </p:nvPicPr>
        <p:blipFill>
          <a:blip r:embed="rId4"/>
          <a:stretch>
            <a:fillRect/>
          </a:stretch>
        </p:blipFill>
        <p:spPr>
          <a:xfrm>
            <a:off x="77076" y="1477440"/>
            <a:ext cx="3013597" cy="3460319"/>
          </a:xfrm>
          <a:prstGeom prst="rect">
            <a:avLst/>
          </a:prstGeom>
        </p:spPr>
      </p:pic>
      <p:pic>
        <p:nvPicPr>
          <p:cNvPr id="12" name="Picture 11">
            <a:extLst>
              <a:ext uri="{FF2B5EF4-FFF2-40B4-BE49-F238E27FC236}">
                <a16:creationId xmlns:a16="http://schemas.microsoft.com/office/drawing/2014/main" id="{15BDA65A-A34D-E561-3AA9-BB3BA0AD58BE}"/>
              </a:ext>
            </a:extLst>
          </p:cNvPr>
          <p:cNvPicPr>
            <a:picLocks noChangeAspect="1"/>
          </p:cNvPicPr>
          <p:nvPr/>
        </p:nvPicPr>
        <p:blipFill>
          <a:blip r:embed="rId5"/>
          <a:stretch>
            <a:fillRect/>
          </a:stretch>
        </p:blipFill>
        <p:spPr>
          <a:xfrm>
            <a:off x="3052199" y="1602260"/>
            <a:ext cx="4938079" cy="2479313"/>
          </a:xfrm>
          <a:prstGeom prst="rect">
            <a:avLst/>
          </a:prstGeom>
        </p:spPr>
      </p:pic>
      <p:pic>
        <p:nvPicPr>
          <p:cNvPr id="13" name="Picture 12">
            <a:extLst>
              <a:ext uri="{FF2B5EF4-FFF2-40B4-BE49-F238E27FC236}">
                <a16:creationId xmlns:a16="http://schemas.microsoft.com/office/drawing/2014/main" id="{1E82A497-2396-31F7-1ED1-DDD6D539E6B2}"/>
              </a:ext>
            </a:extLst>
          </p:cNvPr>
          <p:cNvPicPr>
            <a:picLocks noChangeAspect="1"/>
          </p:cNvPicPr>
          <p:nvPr/>
        </p:nvPicPr>
        <p:blipFill>
          <a:blip r:embed="rId6"/>
          <a:stretch>
            <a:fillRect/>
          </a:stretch>
        </p:blipFill>
        <p:spPr>
          <a:xfrm>
            <a:off x="4031878" y="3904519"/>
            <a:ext cx="3502204" cy="2843081"/>
          </a:xfrm>
          <a:prstGeom prst="rect">
            <a:avLst/>
          </a:prstGeom>
        </p:spPr>
      </p:pic>
    </p:spTree>
    <p:extLst>
      <p:ext uri="{BB962C8B-B14F-4D97-AF65-F5344CB8AC3E}">
        <p14:creationId xmlns:p14="http://schemas.microsoft.com/office/powerpoint/2010/main" val="41206046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3A0B8D-EF7A-AC9B-7A5F-AC60C6079304}"/>
              </a:ext>
            </a:extLst>
          </p:cNvPr>
          <p:cNvSpPr>
            <a:spLocks noGrp="1"/>
          </p:cNvSpPr>
          <p:nvPr>
            <p:ph type="title"/>
          </p:nvPr>
        </p:nvSpPr>
        <p:spPr/>
        <p:txBody>
          <a:bodyPr/>
          <a:lstStyle/>
          <a:p>
            <a:r>
              <a:rPr lang="en-US" dirty="0"/>
              <a:t>3. Use an effective geometry to show data</a:t>
            </a:r>
          </a:p>
        </p:txBody>
      </p:sp>
      <p:pic>
        <p:nvPicPr>
          <p:cNvPr id="4" name="Picture 3">
            <a:extLst>
              <a:ext uri="{FF2B5EF4-FFF2-40B4-BE49-F238E27FC236}">
                <a16:creationId xmlns:a16="http://schemas.microsoft.com/office/drawing/2014/main" id="{EE2B78E8-BEB3-DD69-98F1-FD7B23EC0F32}"/>
              </a:ext>
            </a:extLst>
          </p:cNvPr>
          <p:cNvPicPr>
            <a:picLocks noChangeAspect="1"/>
          </p:cNvPicPr>
          <p:nvPr/>
        </p:nvPicPr>
        <p:blipFill rotWithShape="1">
          <a:blip r:embed="rId3"/>
          <a:srcRect t="8009" b="69660"/>
          <a:stretch/>
        </p:blipFill>
        <p:spPr>
          <a:xfrm>
            <a:off x="-1" y="1901370"/>
            <a:ext cx="6182940" cy="1407448"/>
          </a:xfrm>
          <a:prstGeom prst="rect">
            <a:avLst/>
          </a:prstGeom>
        </p:spPr>
      </p:pic>
      <p:pic>
        <p:nvPicPr>
          <p:cNvPr id="5" name="Picture 4">
            <a:extLst>
              <a:ext uri="{FF2B5EF4-FFF2-40B4-BE49-F238E27FC236}">
                <a16:creationId xmlns:a16="http://schemas.microsoft.com/office/drawing/2014/main" id="{D2716990-14D0-9741-5BE5-FC5472CB6E85}"/>
              </a:ext>
            </a:extLst>
          </p:cNvPr>
          <p:cNvPicPr>
            <a:picLocks noChangeAspect="1"/>
          </p:cNvPicPr>
          <p:nvPr/>
        </p:nvPicPr>
        <p:blipFill rotWithShape="1">
          <a:blip r:embed="rId4"/>
          <a:srcRect t="49957"/>
          <a:stretch/>
        </p:blipFill>
        <p:spPr>
          <a:xfrm>
            <a:off x="6123888" y="3137239"/>
            <a:ext cx="6044497" cy="2915217"/>
          </a:xfrm>
          <a:prstGeom prst="rect">
            <a:avLst/>
          </a:prstGeom>
        </p:spPr>
      </p:pic>
      <p:pic>
        <p:nvPicPr>
          <p:cNvPr id="6" name="Picture 5">
            <a:extLst>
              <a:ext uri="{FF2B5EF4-FFF2-40B4-BE49-F238E27FC236}">
                <a16:creationId xmlns:a16="http://schemas.microsoft.com/office/drawing/2014/main" id="{E640DC4F-0008-FF52-830A-03B387A9E738}"/>
              </a:ext>
            </a:extLst>
          </p:cNvPr>
          <p:cNvPicPr>
            <a:picLocks noChangeAspect="1"/>
          </p:cNvPicPr>
          <p:nvPr/>
        </p:nvPicPr>
        <p:blipFill rotWithShape="1">
          <a:blip r:embed="rId3"/>
          <a:srcRect t="42839" b="13062"/>
          <a:stretch/>
        </p:blipFill>
        <p:spPr>
          <a:xfrm>
            <a:off x="-2" y="3258458"/>
            <a:ext cx="6182941" cy="2779486"/>
          </a:xfrm>
          <a:prstGeom prst="rect">
            <a:avLst/>
          </a:prstGeom>
        </p:spPr>
      </p:pic>
      <p:sp>
        <p:nvSpPr>
          <p:cNvPr id="7" name="TextBox 6">
            <a:extLst>
              <a:ext uri="{FF2B5EF4-FFF2-40B4-BE49-F238E27FC236}">
                <a16:creationId xmlns:a16="http://schemas.microsoft.com/office/drawing/2014/main" id="{BC539CFC-D3FE-6DE1-B6CF-081862485EBF}"/>
              </a:ext>
            </a:extLst>
          </p:cNvPr>
          <p:cNvSpPr txBox="1"/>
          <p:nvPr/>
        </p:nvSpPr>
        <p:spPr>
          <a:xfrm>
            <a:off x="312510" y="1532038"/>
            <a:ext cx="1760781" cy="461665"/>
          </a:xfrm>
          <a:prstGeom prst="rect">
            <a:avLst/>
          </a:prstGeom>
          <a:noFill/>
        </p:spPr>
        <p:txBody>
          <a:bodyPr wrap="square" rtlCol="0">
            <a:spAutoFit/>
          </a:bodyPr>
          <a:lstStyle/>
          <a:p>
            <a:r>
              <a:rPr lang="en-US" sz="2400" b="1" dirty="0"/>
              <a:t>Amounts</a:t>
            </a:r>
          </a:p>
        </p:txBody>
      </p:sp>
      <p:pic>
        <p:nvPicPr>
          <p:cNvPr id="8" name="Picture 7">
            <a:extLst>
              <a:ext uri="{FF2B5EF4-FFF2-40B4-BE49-F238E27FC236}">
                <a16:creationId xmlns:a16="http://schemas.microsoft.com/office/drawing/2014/main" id="{AF5AE8AB-9B72-D685-B0EC-AC14B8E3EF92}"/>
              </a:ext>
            </a:extLst>
          </p:cNvPr>
          <p:cNvPicPr>
            <a:picLocks noChangeAspect="1"/>
          </p:cNvPicPr>
          <p:nvPr/>
        </p:nvPicPr>
        <p:blipFill rotWithShape="1">
          <a:blip r:embed="rId4"/>
          <a:srcRect t="12183" b="61937"/>
          <a:stretch/>
        </p:blipFill>
        <p:spPr>
          <a:xfrm>
            <a:off x="6123889" y="1830613"/>
            <a:ext cx="6044498" cy="1507626"/>
          </a:xfrm>
          <a:prstGeom prst="rect">
            <a:avLst/>
          </a:prstGeom>
        </p:spPr>
      </p:pic>
      <p:sp>
        <p:nvSpPr>
          <p:cNvPr id="9" name="TextBox 8">
            <a:extLst>
              <a:ext uri="{FF2B5EF4-FFF2-40B4-BE49-F238E27FC236}">
                <a16:creationId xmlns:a16="http://schemas.microsoft.com/office/drawing/2014/main" id="{A62C3EC5-867B-F7EF-8898-806197573D5C}"/>
              </a:ext>
            </a:extLst>
          </p:cNvPr>
          <p:cNvSpPr txBox="1"/>
          <p:nvPr/>
        </p:nvSpPr>
        <p:spPr>
          <a:xfrm>
            <a:off x="6568660" y="1539460"/>
            <a:ext cx="1994769" cy="461665"/>
          </a:xfrm>
          <a:prstGeom prst="rect">
            <a:avLst/>
          </a:prstGeom>
          <a:noFill/>
        </p:spPr>
        <p:txBody>
          <a:bodyPr wrap="square" rtlCol="0">
            <a:spAutoFit/>
          </a:bodyPr>
          <a:lstStyle/>
          <a:p>
            <a:r>
              <a:rPr lang="en-US" sz="2400" b="1" dirty="0"/>
              <a:t>Distributions</a:t>
            </a:r>
          </a:p>
        </p:txBody>
      </p:sp>
    </p:spTree>
    <p:extLst>
      <p:ext uri="{BB962C8B-B14F-4D97-AF65-F5344CB8AC3E}">
        <p14:creationId xmlns:p14="http://schemas.microsoft.com/office/powerpoint/2010/main" val="7724279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C7FC132D-2B11-051A-4C54-933D2688CCF4}"/>
              </a:ext>
            </a:extLst>
          </p:cNvPr>
          <p:cNvGrpSpPr/>
          <p:nvPr/>
        </p:nvGrpSpPr>
        <p:grpSpPr>
          <a:xfrm>
            <a:off x="15195" y="1234828"/>
            <a:ext cx="6096000" cy="4388344"/>
            <a:chOff x="659493" y="1921329"/>
            <a:chExt cx="7708900" cy="5294089"/>
          </a:xfrm>
        </p:grpSpPr>
        <p:pic>
          <p:nvPicPr>
            <p:cNvPr id="5" name="Picture 4">
              <a:extLst>
                <a:ext uri="{FF2B5EF4-FFF2-40B4-BE49-F238E27FC236}">
                  <a16:creationId xmlns:a16="http://schemas.microsoft.com/office/drawing/2014/main" id="{4FF2752C-9F4F-7E2A-78E8-7258C35CE0F8}"/>
                </a:ext>
              </a:extLst>
            </p:cNvPr>
            <p:cNvPicPr>
              <a:picLocks noChangeAspect="1"/>
            </p:cNvPicPr>
            <p:nvPr/>
          </p:nvPicPr>
          <p:blipFill>
            <a:blip r:embed="rId2"/>
            <a:stretch>
              <a:fillRect/>
            </a:stretch>
          </p:blipFill>
          <p:spPr>
            <a:xfrm>
              <a:off x="659493" y="1921329"/>
              <a:ext cx="7708900" cy="1854200"/>
            </a:xfrm>
            <a:prstGeom prst="rect">
              <a:avLst/>
            </a:prstGeom>
          </p:spPr>
        </p:pic>
        <p:pic>
          <p:nvPicPr>
            <p:cNvPr id="6" name="Picture 5">
              <a:extLst>
                <a:ext uri="{FF2B5EF4-FFF2-40B4-BE49-F238E27FC236}">
                  <a16:creationId xmlns:a16="http://schemas.microsoft.com/office/drawing/2014/main" id="{753A655D-81C5-97D7-8ED5-B1639160AFAC}"/>
                </a:ext>
              </a:extLst>
            </p:cNvPr>
            <p:cNvPicPr>
              <a:picLocks noChangeAspect="1"/>
            </p:cNvPicPr>
            <p:nvPr/>
          </p:nvPicPr>
          <p:blipFill>
            <a:blip r:embed="rId3"/>
            <a:stretch>
              <a:fillRect/>
            </a:stretch>
          </p:blipFill>
          <p:spPr>
            <a:xfrm>
              <a:off x="659493" y="3706587"/>
              <a:ext cx="7708900" cy="1854200"/>
            </a:xfrm>
            <a:prstGeom prst="rect">
              <a:avLst/>
            </a:prstGeom>
          </p:spPr>
        </p:pic>
        <p:pic>
          <p:nvPicPr>
            <p:cNvPr id="7" name="Picture 6">
              <a:extLst>
                <a:ext uri="{FF2B5EF4-FFF2-40B4-BE49-F238E27FC236}">
                  <a16:creationId xmlns:a16="http://schemas.microsoft.com/office/drawing/2014/main" id="{A12C1B7A-E220-4E59-971B-B5524BE36FD0}"/>
                </a:ext>
              </a:extLst>
            </p:cNvPr>
            <p:cNvPicPr>
              <a:picLocks noChangeAspect="1"/>
            </p:cNvPicPr>
            <p:nvPr/>
          </p:nvPicPr>
          <p:blipFill rotWithShape="1">
            <a:blip r:embed="rId4"/>
            <a:srcRect t="3718"/>
            <a:stretch/>
          </p:blipFill>
          <p:spPr>
            <a:xfrm>
              <a:off x="659493" y="5430160"/>
              <a:ext cx="7708900" cy="1785258"/>
            </a:xfrm>
            <a:prstGeom prst="rect">
              <a:avLst/>
            </a:prstGeom>
          </p:spPr>
        </p:pic>
      </p:grpSp>
      <p:sp>
        <p:nvSpPr>
          <p:cNvPr id="9" name="TextBox 8">
            <a:extLst>
              <a:ext uri="{FF2B5EF4-FFF2-40B4-BE49-F238E27FC236}">
                <a16:creationId xmlns:a16="http://schemas.microsoft.com/office/drawing/2014/main" id="{3094DBB6-1B30-F80E-5B94-947C6870FB4F}"/>
              </a:ext>
            </a:extLst>
          </p:cNvPr>
          <p:cNvSpPr txBox="1"/>
          <p:nvPr/>
        </p:nvSpPr>
        <p:spPr>
          <a:xfrm>
            <a:off x="260023" y="975580"/>
            <a:ext cx="1694118" cy="461665"/>
          </a:xfrm>
          <a:prstGeom prst="rect">
            <a:avLst/>
          </a:prstGeom>
          <a:noFill/>
        </p:spPr>
        <p:txBody>
          <a:bodyPr wrap="none" rtlCol="0">
            <a:spAutoFit/>
          </a:bodyPr>
          <a:lstStyle/>
          <a:p>
            <a:r>
              <a:rPr lang="en-US" sz="2400" b="1" dirty="0"/>
              <a:t>Proportions</a:t>
            </a:r>
          </a:p>
        </p:txBody>
      </p:sp>
      <p:grpSp>
        <p:nvGrpSpPr>
          <p:cNvPr id="13" name="Group 12">
            <a:extLst>
              <a:ext uri="{FF2B5EF4-FFF2-40B4-BE49-F238E27FC236}">
                <a16:creationId xmlns:a16="http://schemas.microsoft.com/office/drawing/2014/main" id="{AEE04572-AF2F-2518-34D6-9830AABB2384}"/>
              </a:ext>
            </a:extLst>
          </p:cNvPr>
          <p:cNvGrpSpPr/>
          <p:nvPr/>
        </p:nvGrpSpPr>
        <p:grpSpPr>
          <a:xfrm>
            <a:off x="5451617" y="1319002"/>
            <a:ext cx="6886575" cy="4819578"/>
            <a:chOff x="4845957" y="1181903"/>
            <a:chExt cx="7746093" cy="5045587"/>
          </a:xfrm>
        </p:grpSpPr>
        <p:pic>
          <p:nvPicPr>
            <p:cNvPr id="10" name="Picture 9">
              <a:extLst>
                <a:ext uri="{FF2B5EF4-FFF2-40B4-BE49-F238E27FC236}">
                  <a16:creationId xmlns:a16="http://schemas.microsoft.com/office/drawing/2014/main" id="{794AC14A-BC7A-67F6-DCC0-C63813B1A0A9}"/>
                </a:ext>
              </a:extLst>
            </p:cNvPr>
            <p:cNvPicPr>
              <a:picLocks noChangeAspect="1"/>
            </p:cNvPicPr>
            <p:nvPr/>
          </p:nvPicPr>
          <p:blipFill>
            <a:blip r:embed="rId5"/>
            <a:stretch>
              <a:fillRect/>
            </a:stretch>
          </p:blipFill>
          <p:spPr>
            <a:xfrm>
              <a:off x="4883150" y="1181903"/>
              <a:ext cx="7708900" cy="1854200"/>
            </a:xfrm>
            <a:prstGeom prst="rect">
              <a:avLst/>
            </a:prstGeom>
          </p:spPr>
        </p:pic>
        <p:pic>
          <p:nvPicPr>
            <p:cNvPr id="11" name="Picture 10">
              <a:extLst>
                <a:ext uri="{FF2B5EF4-FFF2-40B4-BE49-F238E27FC236}">
                  <a16:creationId xmlns:a16="http://schemas.microsoft.com/office/drawing/2014/main" id="{9033DD66-D7F1-4C2D-ABC4-BE7B391C6996}"/>
                </a:ext>
              </a:extLst>
            </p:cNvPr>
            <p:cNvPicPr>
              <a:picLocks noChangeAspect="1"/>
            </p:cNvPicPr>
            <p:nvPr/>
          </p:nvPicPr>
          <p:blipFill>
            <a:blip r:embed="rId6"/>
            <a:stretch>
              <a:fillRect/>
            </a:stretch>
          </p:blipFill>
          <p:spPr>
            <a:xfrm>
              <a:off x="4845957" y="2808574"/>
              <a:ext cx="7708900" cy="1854200"/>
            </a:xfrm>
            <a:prstGeom prst="rect">
              <a:avLst/>
            </a:prstGeom>
          </p:spPr>
        </p:pic>
        <p:pic>
          <p:nvPicPr>
            <p:cNvPr id="12" name="Picture 11">
              <a:extLst>
                <a:ext uri="{FF2B5EF4-FFF2-40B4-BE49-F238E27FC236}">
                  <a16:creationId xmlns:a16="http://schemas.microsoft.com/office/drawing/2014/main" id="{8AEC7D02-28C4-2123-A325-0238E5264B83}"/>
                </a:ext>
              </a:extLst>
            </p:cNvPr>
            <p:cNvPicPr>
              <a:picLocks noChangeAspect="1"/>
            </p:cNvPicPr>
            <p:nvPr/>
          </p:nvPicPr>
          <p:blipFill>
            <a:blip r:embed="rId7"/>
            <a:stretch>
              <a:fillRect/>
            </a:stretch>
          </p:blipFill>
          <p:spPr>
            <a:xfrm>
              <a:off x="4883150" y="4373290"/>
              <a:ext cx="7708900" cy="1854200"/>
            </a:xfrm>
            <a:prstGeom prst="rect">
              <a:avLst/>
            </a:prstGeom>
          </p:spPr>
        </p:pic>
      </p:grpSp>
      <p:sp>
        <p:nvSpPr>
          <p:cNvPr id="14" name="TextBox 13">
            <a:extLst>
              <a:ext uri="{FF2B5EF4-FFF2-40B4-BE49-F238E27FC236}">
                <a16:creationId xmlns:a16="http://schemas.microsoft.com/office/drawing/2014/main" id="{1A9A6250-C006-7A11-1B72-298EF75256B2}"/>
              </a:ext>
            </a:extLst>
          </p:cNvPr>
          <p:cNvSpPr txBox="1"/>
          <p:nvPr/>
        </p:nvSpPr>
        <p:spPr>
          <a:xfrm>
            <a:off x="5973537" y="1066751"/>
            <a:ext cx="5024278" cy="461665"/>
          </a:xfrm>
          <a:prstGeom prst="rect">
            <a:avLst/>
          </a:prstGeom>
          <a:noFill/>
        </p:spPr>
        <p:txBody>
          <a:bodyPr wrap="square" rtlCol="0">
            <a:spAutoFit/>
          </a:bodyPr>
          <a:lstStyle/>
          <a:p>
            <a:r>
              <a:rPr lang="en-US" sz="2400" b="1" dirty="0"/>
              <a:t>Relationships between 2 variables</a:t>
            </a:r>
          </a:p>
        </p:txBody>
      </p:sp>
      <p:pic>
        <p:nvPicPr>
          <p:cNvPr id="15" name="Picture 14">
            <a:extLst>
              <a:ext uri="{FF2B5EF4-FFF2-40B4-BE49-F238E27FC236}">
                <a16:creationId xmlns:a16="http://schemas.microsoft.com/office/drawing/2014/main" id="{5798AFD3-D4CB-662E-1DCE-56B8DD521FDE}"/>
              </a:ext>
            </a:extLst>
          </p:cNvPr>
          <p:cNvPicPr>
            <a:picLocks noChangeAspect="1"/>
          </p:cNvPicPr>
          <p:nvPr/>
        </p:nvPicPr>
        <p:blipFill>
          <a:blip r:embed="rId8"/>
          <a:stretch>
            <a:fillRect/>
          </a:stretch>
        </p:blipFill>
        <p:spPr>
          <a:xfrm>
            <a:off x="152854" y="5457968"/>
            <a:ext cx="5820683" cy="1400032"/>
          </a:xfrm>
          <a:prstGeom prst="rect">
            <a:avLst/>
          </a:prstGeom>
        </p:spPr>
      </p:pic>
      <p:sp>
        <p:nvSpPr>
          <p:cNvPr id="16" name="TextBox 15">
            <a:extLst>
              <a:ext uri="{FF2B5EF4-FFF2-40B4-BE49-F238E27FC236}">
                <a16:creationId xmlns:a16="http://schemas.microsoft.com/office/drawing/2014/main" id="{7B53FEF0-E007-3F5C-3496-0D0999F8FA12}"/>
              </a:ext>
            </a:extLst>
          </p:cNvPr>
          <p:cNvSpPr txBox="1"/>
          <p:nvPr/>
        </p:nvSpPr>
        <p:spPr>
          <a:xfrm>
            <a:off x="1954141" y="6482713"/>
            <a:ext cx="2218108" cy="461665"/>
          </a:xfrm>
          <a:prstGeom prst="rect">
            <a:avLst/>
          </a:prstGeom>
          <a:noFill/>
        </p:spPr>
        <p:txBody>
          <a:bodyPr wrap="none" rtlCol="0">
            <a:spAutoFit/>
          </a:bodyPr>
          <a:lstStyle/>
          <a:p>
            <a:r>
              <a:rPr lang="en-US" sz="2400" b="1" dirty="0"/>
              <a:t>Geospatial Data</a:t>
            </a:r>
          </a:p>
        </p:txBody>
      </p:sp>
      <p:sp>
        <p:nvSpPr>
          <p:cNvPr id="2" name="Title 1">
            <a:extLst>
              <a:ext uri="{FF2B5EF4-FFF2-40B4-BE49-F238E27FC236}">
                <a16:creationId xmlns:a16="http://schemas.microsoft.com/office/drawing/2014/main" id="{5C85C312-8719-36A0-4802-A344D0BACBAF}"/>
              </a:ext>
            </a:extLst>
          </p:cNvPr>
          <p:cNvSpPr>
            <a:spLocks noGrp="1"/>
          </p:cNvSpPr>
          <p:nvPr>
            <p:ph type="title"/>
          </p:nvPr>
        </p:nvSpPr>
        <p:spPr>
          <a:xfrm>
            <a:off x="838200" y="41712"/>
            <a:ext cx="10515600" cy="1325563"/>
          </a:xfrm>
        </p:spPr>
        <p:txBody>
          <a:bodyPr/>
          <a:lstStyle/>
          <a:p>
            <a:r>
              <a:rPr lang="en-US" dirty="0"/>
              <a:t>3. Use an effective geometry to show data</a:t>
            </a:r>
          </a:p>
        </p:txBody>
      </p:sp>
    </p:spTree>
    <p:extLst>
      <p:ext uri="{BB962C8B-B14F-4D97-AF65-F5344CB8AC3E}">
        <p14:creationId xmlns:p14="http://schemas.microsoft.com/office/powerpoint/2010/main" val="19326609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AD98A6-D9C2-7BAF-FD1C-ADDD8C45F83C}"/>
              </a:ext>
            </a:extLst>
          </p:cNvPr>
          <p:cNvSpPr>
            <a:spLocks noGrp="1"/>
          </p:cNvSpPr>
          <p:nvPr>
            <p:ph type="title"/>
          </p:nvPr>
        </p:nvSpPr>
        <p:spPr/>
        <p:txBody>
          <a:bodyPr/>
          <a:lstStyle/>
          <a:p>
            <a:r>
              <a:rPr lang="en-US" dirty="0"/>
              <a:t>4. Ensure that colors mean something</a:t>
            </a:r>
          </a:p>
        </p:txBody>
      </p:sp>
      <p:pic>
        <p:nvPicPr>
          <p:cNvPr id="4" name="Picture 2" descr="Illustration of the key difference between vector graphics and bitmaps. (a) Original image. The black square indicates the area we are magnifying in parts (b) and (c). (b) Increasing magnification of the highlighted area from part (a) when the image has been stored as a bitmap graphic. We can see how the image becomes increasingly pixelated as we zoom in further. (c) Increasing magnification of a vector representation of the image. The image maintains perfect sharpness at arbitrary magnification levels.">
            <a:extLst>
              <a:ext uri="{FF2B5EF4-FFF2-40B4-BE49-F238E27FC236}">
                <a16:creationId xmlns:a16="http://schemas.microsoft.com/office/drawing/2014/main" id="{509235B5-C070-50B2-8D47-B665646EE32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5852" r="60759" b="26603"/>
          <a:stretch/>
        </p:blipFill>
        <p:spPr bwMode="auto">
          <a:xfrm>
            <a:off x="5913232" y="2158737"/>
            <a:ext cx="6140409" cy="377072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6E744ACB-97C0-2DA5-97CF-9C475A9B1759}"/>
              </a:ext>
            </a:extLst>
          </p:cNvPr>
          <p:cNvSpPr txBox="1"/>
          <p:nvPr/>
        </p:nvSpPr>
        <p:spPr>
          <a:xfrm>
            <a:off x="367645" y="2007909"/>
            <a:ext cx="5363852" cy="3416320"/>
          </a:xfrm>
          <a:prstGeom prst="rect">
            <a:avLst/>
          </a:prstGeom>
          <a:noFill/>
        </p:spPr>
        <p:txBody>
          <a:bodyPr wrap="square" rtlCol="0">
            <a:spAutoFit/>
          </a:bodyPr>
          <a:lstStyle/>
          <a:p>
            <a:r>
              <a:rPr lang="en-US" dirty="0"/>
              <a:t>Color variation in highly visible</a:t>
            </a:r>
          </a:p>
          <a:p>
            <a:endParaRPr lang="en-US" dirty="0"/>
          </a:p>
          <a:p>
            <a:r>
              <a:rPr lang="en-US" dirty="0"/>
              <a:t>Your audience will purposely (or unconsciously) focus on them</a:t>
            </a:r>
          </a:p>
          <a:p>
            <a:endParaRPr lang="en-US" dirty="0"/>
          </a:p>
          <a:p>
            <a:r>
              <a:rPr lang="en-US" dirty="0"/>
              <a:t>Use color only when they embed meaning</a:t>
            </a:r>
          </a:p>
          <a:p>
            <a:endParaRPr lang="en-US" dirty="0"/>
          </a:p>
          <a:p>
            <a:r>
              <a:rPr lang="en-US" dirty="0"/>
              <a:t>Unnecessary colors pose problems</a:t>
            </a:r>
          </a:p>
          <a:p>
            <a:r>
              <a:rPr lang="en-US" dirty="0"/>
              <a:t>	Messy</a:t>
            </a:r>
          </a:p>
          <a:p>
            <a:r>
              <a:rPr lang="en-US" dirty="0"/>
              <a:t>	Non-intuitive</a:t>
            </a:r>
          </a:p>
          <a:p>
            <a:r>
              <a:rPr lang="en-US" dirty="0"/>
              <a:t>	Noisy</a:t>
            </a:r>
          </a:p>
          <a:p>
            <a:r>
              <a:rPr lang="en-US" dirty="0"/>
              <a:t>	Possible color-blind issues</a:t>
            </a:r>
          </a:p>
        </p:txBody>
      </p:sp>
    </p:spTree>
    <p:extLst>
      <p:ext uri="{BB962C8B-B14F-4D97-AF65-F5344CB8AC3E}">
        <p14:creationId xmlns:p14="http://schemas.microsoft.com/office/powerpoint/2010/main" val="39265995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4F359-77BA-101C-D9C0-748FDBF2F5D8}"/>
              </a:ext>
            </a:extLst>
          </p:cNvPr>
          <p:cNvSpPr>
            <a:spLocks noGrp="1"/>
          </p:cNvSpPr>
          <p:nvPr>
            <p:ph type="title"/>
          </p:nvPr>
        </p:nvSpPr>
        <p:spPr/>
        <p:txBody>
          <a:bodyPr/>
          <a:lstStyle/>
          <a:p>
            <a:r>
              <a:rPr lang="en-US" dirty="0"/>
              <a:t>5. Include uncertainty</a:t>
            </a:r>
          </a:p>
        </p:txBody>
      </p:sp>
      <p:pic>
        <p:nvPicPr>
          <p:cNvPr id="4" name="Picture 3">
            <a:extLst>
              <a:ext uri="{FF2B5EF4-FFF2-40B4-BE49-F238E27FC236}">
                <a16:creationId xmlns:a16="http://schemas.microsoft.com/office/drawing/2014/main" id="{B7948D9A-F456-8CAA-E733-BCB66DE00949}"/>
              </a:ext>
            </a:extLst>
          </p:cNvPr>
          <p:cNvPicPr>
            <a:picLocks noChangeAspect="1"/>
          </p:cNvPicPr>
          <p:nvPr/>
        </p:nvPicPr>
        <p:blipFill>
          <a:blip r:embed="rId2"/>
          <a:stretch>
            <a:fillRect/>
          </a:stretch>
        </p:blipFill>
        <p:spPr>
          <a:xfrm>
            <a:off x="5937752" y="0"/>
            <a:ext cx="6254248" cy="6858000"/>
          </a:xfrm>
          <a:prstGeom prst="rect">
            <a:avLst/>
          </a:prstGeom>
        </p:spPr>
      </p:pic>
      <p:sp>
        <p:nvSpPr>
          <p:cNvPr id="5" name="TextBox 4">
            <a:extLst>
              <a:ext uri="{FF2B5EF4-FFF2-40B4-BE49-F238E27FC236}">
                <a16:creationId xmlns:a16="http://schemas.microsoft.com/office/drawing/2014/main" id="{6151190B-619C-F965-117E-DA6A48AC18B9}"/>
              </a:ext>
            </a:extLst>
          </p:cNvPr>
          <p:cNvSpPr txBox="1"/>
          <p:nvPr/>
        </p:nvSpPr>
        <p:spPr>
          <a:xfrm>
            <a:off x="556181" y="1875934"/>
            <a:ext cx="4930219" cy="2862322"/>
          </a:xfrm>
          <a:prstGeom prst="rect">
            <a:avLst/>
          </a:prstGeom>
          <a:noFill/>
        </p:spPr>
        <p:txBody>
          <a:bodyPr wrap="square" rtlCol="0">
            <a:spAutoFit/>
          </a:bodyPr>
          <a:lstStyle/>
          <a:p>
            <a:r>
              <a:rPr lang="en-US" dirty="0"/>
              <a:t>Data are one thing</a:t>
            </a:r>
          </a:p>
          <a:p>
            <a:endParaRPr lang="en-US" dirty="0"/>
          </a:p>
          <a:p>
            <a:r>
              <a:rPr lang="en-US" dirty="0"/>
              <a:t>But there is uncertainty in data in our interpretation of the data</a:t>
            </a:r>
          </a:p>
          <a:p>
            <a:endParaRPr lang="en-US" dirty="0"/>
          </a:p>
          <a:p>
            <a:r>
              <a:rPr lang="en-US" dirty="0"/>
              <a:t>Show and explain the uncertainty</a:t>
            </a:r>
          </a:p>
          <a:p>
            <a:r>
              <a:rPr lang="en-US" dirty="0"/>
              <a:t>	E.g., Error bars and confidence intervals</a:t>
            </a:r>
          </a:p>
          <a:p>
            <a:endParaRPr lang="en-US" dirty="0"/>
          </a:p>
          <a:p>
            <a:r>
              <a:rPr lang="en-US" dirty="0"/>
              <a:t>Showing what you don’t know is just as important as what you do know!</a:t>
            </a:r>
          </a:p>
        </p:txBody>
      </p:sp>
    </p:spTree>
    <p:extLst>
      <p:ext uri="{BB962C8B-B14F-4D97-AF65-F5344CB8AC3E}">
        <p14:creationId xmlns:p14="http://schemas.microsoft.com/office/powerpoint/2010/main" val="32462260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6089DF-69F8-0178-9922-E94F56FBE6FB}"/>
              </a:ext>
            </a:extLst>
          </p:cNvPr>
          <p:cNvSpPr>
            <a:spLocks noGrp="1"/>
          </p:cNvSpPr>
          <p:nvPr>
            <p:ph type="title"/>
          </p:nvPr>
        </p:nvSpPr>
        <p:spPr/>
        <p:txBody>
          <a:bodyPr/>
          <a:lstStyle/>
          <a:p>
            <a:r>
              <a:rPr lang="en-US" dirty="0"/>
              <a:t>6. Panel when possible</a:t>
            </a:r>
          </a:p>
        </p:txBody>
      </p:sp>
      <p:pic>
        <p:nvPicPr>
          <p:cNvPr id="4" name="Picture 3">
            <a:extLst>
              <a:ext uri="{FF2B5EF4-FFF2-40B4-BE49-F238E27FC236}">
                <a16:creationId xmlns:a16="http://schemas.microsoft.com/office/drawing/2014/main" id="{E06E6C5C-C612-C43C-B3E5-7539B4BD9AA0}"/>
              </a:ext>
            </a:extLst>
          </p:cNvPr>
          <p:cNvPicPr>
            <a:picLocks noChangeAspect="1"/>
          </p:cNvPicPr>
          <p:nvPr/>
        </p:nvPicPr>
        <p:blipFill>
          <a:blip r:embed="rId2"/>
          <a:stretch>
            <a:fillRect/>
          </a:stretch>
        </p:blipFill>
        <p:spPr>
          <a:xfrm>
            <a:off x="6717056" y="1133738"/>
            <a:ext cx="4887339" cy="5359137"/>
          </a:xfrm>
          <a:prstGeom prst="rect">
            <a:avLst/>
          </a:prstGeom>
        </p:spPr>
      </p:pic>
      <p:sp>
        <p:nvSpPr>
          <p:cNvPr id="5" name="TextBox 4">
            <a:extLst>
              <a:ext uri="{FF2B5EF4-FFF2-40B4-BE49-F238E27FC236}">
                <a16:creationId xmlns:a16="http://schemas.microsoft.com/office/drawing/2014/main" id="{BC98FD7D-F8E1-C900-86EF-FD9DF07B2C26}"/>
              </a:ext>
            </a:extLst>
          </p:cNvPr>
          <p:cNvSpPr txBox="1"/>
          <p:nvPr/>
        </p:nvSpPr>
        <p:spPr>
          <a:xfrm>
            <a:off x="584462" y="1649691"/>
            <a:ext cx="5511538" cy="2585323"/>
          </a:xfrm>
          <a:prstGeom prst="rect">
            <a:avLst/>
          </a:prstGeom>
          <a:noFill/>
        </p:spPr>
        <p:txBody>
          <a:bodyPr wrap="square" rtlCol="0">
            <a:spAutoFit/>
          </a:bodyPr>
          <a:lstStyle/>
          <a:p>
            <a:r>
              <a:rPr lang="en-US" dirty="0"/>
              <a:t>Paneling allows readers to break ideas and pieces of evidence into digestible pieces</a:t>
            </a:r>
          </a:p>
          <a:p>
            <a:endParaRPr lang="en-US" dirty="0"/>
          </a:p>
          <a:p>
            <a:endParaRPr lang="en-US" dirty="0"/>
          </a:p>
          <a:p>
            <a:r>
              <a:rPr lang="en-US" dirty="0"/>
              <a:t>But, they also allow the reader to view and compare how each piece relates to others</a:t>
            </a:r>
          </a:p>
          <a:p>
            <a:endParaRPr lang="en-US" dirty="0"/>
          </a:p>
          <a:p>
            <a:r>
              <a:rPr lang="en-US" dirty="0"/>
              <a:t>Caution: You can go overboard on paneling, especially in talks and presentations.</a:t>
            </a:r>
          </a:p>
        </p:txBody>
      </p:sp>
    </p:spTree>
    <p:extLst>
      <p:ext uri="{BB962C8B-B14F-4D97-AF65-F5344CB8AC3E}">
        <p14:creationId xmlns:p14="http://schemas.microsoft.com/office/powerpoint/2010/main" val="19808067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7EBCF5-76DB-A8A8-A365-5A6DBE81AEE5}"/>
              </a:ext>
            </a:extLst>
          </p:cNvPr>
          <p:cNvSpPr>
            <a:spLocks noGrp="1"/>
          </p:cNvSpPr>
          <p:nvPr>
            <p:ph type="title"/>
          </p:nvPr>
        </p:nvSpPr>
        <p:spPr/>
        <p:txBody>
          <a:bodyPr/>
          <a:lstStyle/>
          <a:p>
            <a:r>
              <a:rPr lang="en-US" dirty="0"/>
              <a:t>7. Data and models are different things</a:t>
            </a:r>
          </a:p>
        </p:txBody>
      </p:sp>
      <p:sp>
        <p:nvSpPr>
          <p:cNvPr id="3" name="Content Placeholder 2">
            <a:extLst>
              <a:ext uri="{FF2B5EF4-FFF2-40B4-BE49-F238E27FC236}">
                <a16:creationId xmlns:a16="http://schemas.microsoft.com/office/drawing/2014/main" id="{45D1DF1A-561C-BE12-512C-52D7F314F99F}"/>
              </a:ext>
            </a:extLst>
          </p:cNvPr>
          <p:cNvSpPr>
            <a:spLocks noGrp="1"/>
          </p:cNvSpPr>
          <p:nvPr>
            <p:ph idx="1"/>
          </p:nvPr>
        </p:nvSpPr>
        <p:spPr>
          <a:xfrm>
            <a:off x="838200" y="1825625"/>
            <a:ext cx="5957047" cy="4351338"/>
          </a:xfrm>
        </p:spPr>
        <p:txBody>
          <a:bodyPr/>
          <a:lstStyle/>
          <a:p>
            <a:r>
              <a:rPr lang="en-US" dirty="0"/>
              <a:t>Data is the evidence we have</a:t>
            </a:r>
          </a:p>
          <a:p>
            <a:endParaRPr lang="en-US" dirty="0"/>
          </a:p>
          <a:p>
            <a:r>
              <a:rPr lang="en-US" dirty="0"/>
              <a:t>Models are how we understand and make sense of the evidence. </a:t>
            </a:r>
          </a:p>
          <a:p>
            <a:endParaRPr lang="en-US" dirty="0"/>
          </a:p>
          <a:p>
            <a:r>
              <a:rPr lang="en-US" dirty="0"/>
              <a:t>You need to show and clearly distinguish both</a:t>
            </a:r>
          </a:p>
          <a:p>
            <a:endParaRPr lang="en-US" dirty="0"/>
          </a:p>
          <a:p>
            <a:endParaRPr lang="en-US" dirty="0"/>
          </a:p>
        </p:txBody>
      </p:sp>
      <p:pic>
        <p:nvPicPr>
          <p:cNvPr id="4" name="Picture 3">
            <a:extLst>
              <a:ext uri="{FF2B5EF4-FFF2-40B4-BE49-F238E27FC236}">
                <a16:creationId xmlns:a16="http://schemas.microsoft.com/office/drawing/2014/main" id="{A8883B52-2A10-7627-75EE-E74B2F6A0A5A}"/>
              </a:ext>
            </a:extLst>
          </p:cNvPr>
          <p:cNvPicPr>
            <a:picLocks noChangeAspect="1"/>
          </p:cNvPicPr>
          <p:nvPr/>
        </p:nvPicPr>
        <p:blipFill>
          <a:blip r:embed="rId2"/>
          <a:srcRect r="-2830" b="-1315"/>
          <a:stretch/>
        </p:blipFill>
        <p:spPr>
          <a:xfrm>
            <a:off x="6655324" y="1480009"/>
            <a:ext cx="5043340" cy="5448692"/>
          </a:xfrm>
          <a:prstGeom prst="rect">
            <a:avLst/>
          </a:prstGeom>
        </p:spPr>
      </p:pic>
    </p:spTree>
    <p:extLst>
      <p:ext uri="{BB962C8B-B14F-4D97-AF65-F5344CB8AC3E}">
        <p14:creationId xmlns:p14="http://schemas.microsoft.com/office/powerpoint/2010/main" val="151799300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9A64B-EEC1-4B3E-FAD8-378CA06527D7}"/>
              </a:ext>
            </a:extLst>
          </p:cNvPr>
          <p:cNvSpPr>
            <a:spLocks noGrp="1"/>
          </p:cNvSpPr>
          <p:nvPr>
            <p:ph type="title"/>
          </p:nvPr>
        </p:nvSpPr>
        <p:spPr/>
        <p:txBody>
          <a:bodyPr/>
          <a:lstStyle/>
          <a:p>
            <a:r>
              <a:rPr lang="en-US" dirty="0"/>
              <a:t>8. Simple visuals, complex captions</a:t>
            </a:r>
          </a:p>
        </p:txBody>
      </p:sp>
      <p:sp>
        <p:nvSpPr>
          <p:cNvPr id="3" name="Content Placeholder 2">
            <a:extLst>
              <a:ext uri="{FF2B5EF4-FFF2-40B4-BE49-F238E27FC236}">
                <a16:creationId xmlns:a16="http://schemas.microsoft.com/office/drawing/2014/main" id="{A99D345E-115F-F020-076D-46C1AEB218ED}"/>
              </a:ext>
            </a:extLst>
          </p:cNvPr>
          <p:cNvSpPr>
            <a:spLocks noGrp="1"/>
          </p:cNvSpPr>
          <p:nvPr>
            <p:ph idx="1"/>
          </p:nvPr>
        </p:nvSpPr>
        <p:spPr>
          <a:xfrm>
            <a:off x="838200" y="1825625"/>
            <a:ext cx="4563359" cy="4351338"/>
          </a:xfrm>
        </p:spPr>
        <p:txBody>
          <a:bodyPr>
            <a:normAutofit lnSpcReduction="10000"/>
          </a:bodyPr>
          <a:lstStyle/>
          <a:p>
            <a:r>
              <a:rPr lang="en-US" dirty="0"/>
              <a:t>Know your audience</a:t>
            </a:r>
          </a:p>
          <a:p>
            <a:endParaRPr lang="en-US" dirty="0"/>
          </a:p>
          <a:p>
            <a:r>
              <a:rPr lang="en-US" dirty="0"/>
              <a:t>Use words that are meaningful to them</a:t>
            </a:r>
          </a:p>
          <a:p>
            <a:endParaRPr lang="en-US" dirty="0"/>
          </a:p>
          <a:p>
            <a:r>
              <a:rPr lang="en-US" dirty="0"/>
              <a:t>Explain the complex notation in the caption</a:t>
            </a:r>
          </a:p>
          <a:p>
            <a:endParaRPr lang="en-US" dirty="0"/>
          </a:p>
          <a:p>
            <a:r>
              <a:rPr lang="en-US" dirty="0"/>
              <a:t>Make the reader’s job easier!</a:t>
            </a:r>
          </a:p>
          <a:p>
            <a:endParaRPr lang="en-US" dirty="0"/>
          </a:p>
          <a:p>
            <a:endParaRPr lang="en-US" dirty="0"/>
          </a:p>
        </p:txBody>
      </p:sp>
      <p:pic>
        <p:nvPicPr>
          <p:cNvPr id="5" name="Picture 4">
            <a:extLst>
              <a:ext uri="{FF2B5EF4-FFF2-40B4-BE49-F238E27FC236}">
                <a16:creationId xmlns:a16="http://schemas.microsoft.com/office/drawing/2014/main" id="{247D7DAA-5420-46CD-E27F-B49EF23C80B1}"/>
              </a:ext>
            </a:extLst>
          </p:cNvPr>
          <p:cNvPicPr>
            <a:picLocks noChangeAspect="1"/>
          </p:cNvPicPr>
          <p:nvPr/>
        </p:nvPicPr>
        <p:blipFill>
          <a:blip r:embed="rId2"/>
          <a:stretch>
            <a:fillRect/>
          </a:stretch>
        </p:blipFill>
        <p:spPr>
          <a:xfrm>
            <a:off x="5044659" y="1404594"/>
            <a:ext cx="7147341" cy="5385229"/>
          </a:xfrm>
          <a:prstGeom prst="rect">
            <a:avLst/>
          </a:prstGeom>
        </p:spPr>
      </p:pic>
    </p:spTree>
    <p:extLst>
      <p:ext uri="{BB962C8B-B14F-4D97-AF65-F5344CB8AC3E}">
        <p14:creationId xmlns:p14="http://schemas.microsoft.com/office/powerpoint/2010/main" val="1407836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16B901-F56F-8E3C-795B-E5011B9FFD6A}"/>
              </a:ext>
            </a:extLst>
          </p:cNvPr>
          <p:cNvSpPr>
            <a:spLocks noGrp="1"/>
          </p:cNvSpPr>
          <p:nvPr>
            <p:ph type="title"/>
          </p:nvPr>
        </p:nvSpPr>
        <p:spPr/>
        <p:txBody>
          <a:bodyPr/>
          <a:lstStyle/>
          <a:p>
            <a:r>
              <a:rPr lang="en-US" dirty="0"/>
              <a:t>9. Consider an infographic</a:t>
            </a:r>
          </a:p>
        </p:txBody>
      </p:sp>
      <p:pic>
        <p:nvPicPr>
          <p:cNvPr id="5122" name="Picture 2" descr="What Is An Infographic? - TechnoKids Blog">
            <a:extLst>
              <a:ext uri="{FF2B5EF4-FFF2-40B4-BE49-F238E27FC236}">
                <a16:creationId xmlns:a16="http://schemas.microsoft.com/office/drawing/2014/main" id="{20E7A04D-74FD-12A9-5F88-C954BBC9B3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3338" y="1370206"/>
            <a:ext cx="3846431" cy="5346391"/>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Ecological countermeasures to prevent pathogen spillover and subsequent  pandemics | Nature Communications">
            <a:extLst>
              <a:ext uri="{FF2B5EF4-FFF2-40B4-BE49-F238E27FC236}">
                <a16:creationId xmlns:a16="http://schemas.microsoft.com/office/drawing/2014/main" id="{5EE064E4-8E6A-B982-2B7C-3621B04904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84631" y="1690688"/>
            <a:ext cx="7481904" cy="294907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2AD4B38-DA91-BC9D-7E04-3EDC1B8B5C0E}"/>
              </a:ext>
            </a:extLst>
          </p:cNvPr>
          <p:cNvSpPr txBox="1"/>
          <p:nvPr/>
        </p:nvSpPr>
        <p:spPr>
          <a:xfrm>
            <a:off x="4760536" y="4639760"/>
            <a:ext cx="4510594" cy="369332"/>
          </a:xfrm>
          <a:prstGeom prst="rect">
            <a:avLst/>
          </a:prstGeom>
          <a:noFill/>
        </p:spPr>
        <p:txBody>
          <a:bodyPr wrap="none" rtlCol="0">
            <a:spAutoFit/>
          </a:bodyPr>
          <a:lstStyle/>
          <a:p>
            <a:r>
              <a:rPr lang="en-US" dirty="0"/>
              <a:t>Plowright et al. 2024. Nature Communications</a:t>
            </a:r>
          </a:p>
        </p:txBody>
      </p:sp>
    </p:spTree>
    <p:extLst>
      <p:ext uri="{BB962C8B-B14F-4D97-AF65-F5344CB8AC3E}">
        <p14:creationId xmlns:p14="http://schemas.microsoft.com/office/powerpoint/2010/main" val="25629587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2B608-8F86-9446-6684-930D98DC7B39}"/>
              </a:ext>
            </a:extLst>
          </p:cNvPr>
          <p:cNvSpPr>
            <a:spLocks noGrp="1"/>
          </p:cNvSpPr>
          <p:nvPr>
            <p:ph type="title"/>
          </p:nvPr>
        </p:nvSpPr>
        <p:spPr/>
        <p:txBody>
          <a:bodyPr/>
          <a:lstStyle/>
          <a:p>
            <a:r>
              <a:rPr lang="en-US" dirty="0"/>
              <a:t>10. Get an opinion</a:t>
            </a:r>
          </a:p>
        </p:txBody>
      </p:sp>
      <p:sp>
        <p:nvSpPr>
          <p:cNvPr id="3" name="Content Placeholder 2">
            <a:extLst>
              <a:ext uri="{FF2B5EF4-FFF2-40B4-BE49-F238E27FC236}">
                <a16:creationId xmlns:a16="http://schemas.microsoft.com/office/drawing/2014/main" id="{3F957D01-BBBD-4DD5-9340-F3B6EE0190C7}"/>
              </a:ext>
            </a:extLst>
          </p:cNvPr>
          <p:cNvSpPr>
            <a:spLocks noGrp="1"/>
          </p:cNvSpPr>
          <p:nvPr>
            <p:ph idx="1"/>
          </p:nvPr>
        </p:nvSpPr>
        <p:spPr/>
        <p:txBody>
          <a:bodyPr>
            <a:normAutofit lnSpcReduction="10000"/>
          </a:bodyPr>
          <a:lstStyle/>
          <a:p>
            <a:r>
              <a:rPr lang="en-US" dirty="0"/>
              <a:t>You have multiple people in your orbit who see figures every day</a:t>
            </a:r>
          </a:p>
          <a:p>
            <a:endParaRPr lang="en-US" dirty="0"/>
          </a:p>
          <a:p>
            <a:r>
              <a:rPr lang="en-US" dirty="0"/>
              <a:t>Ask for their feedback</a:t>
            </a:r>
          </a:p>
          <a:p>
            <a:endParaRPr lang="en-US" dirty="0"/>
          </a:p>
          <a:p>
            <a:r>
              <a:rPr lang="en-US" dirty="0"/>
              <a:t>Take their feedback seriously</a:t>
            </a:r>
          </a:p>
          <a:p>
            <a:endParaRPr lang="en-US" dirty="0"/>
          </a:p>
          <a:p>
            <a:r>
              <a:rPr lang="en-US" dirty="0"/>
              <a:t>Ask </a:t>
            </a:r>
          </a:p>
          <a:p>
            <a:pPr lvl="1"/>
            <a:r>
              <a:rPr lang="en-US" dirty="0"/>
              <a:t>“What do you think the purpose of this figure is?” </a:t>
            </a:r>
          </a:p>
          <a:p>
            <a:pPr lvl="1"/>
            <a:r>
              <a:rPr lang="en-US" dirty="0"/>
              <a:t>”What is the main message of this figure?”</a:t>
            </a:r>
          </a:p>
          <a:p>
            <a:pPr lvl="1"/>
            <a:r>
              <a:rPr lang="en-US" dirty="0"/>
              <a:t>“I wanted to tell you X, can you see that in this figure?”</a:t>
            </a:r>
          </a:p>
          <a:p>
            <a:pPr marL="0" indent="0">
              <a:buNone/>
            </a:pPr>
            <a:endParaRPr lang="en-US" dirty="0"/>
          </a:p>
          <a:p>
            <a:endParaRPr lang="en-US" dirty="0"/>
          </a:p>
        </p:txBody>
      </p:sp>
    </p:spTree>
    <p:extLst>
      <p:ext uri="{BB962C8B-B14F-4D97-AF65-F5344CB8AC3E}">
        <p14:creationId xmlns:p14="http://schemas.microsoft.com/office/powerpoint/2010/main" val="178631131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A7CF80-0667-A78D-5358-A349F1217E2A}"/>
              </a:ext>
            </a:extLst>
          </p:cNvPr>
          <p:cNvSpPr>
            <a:spLocks noGrp="1"/>
          </p:cNvSpPr>
          <p:nvPr>
            <p:ph type="title"/>
          </p:nvPr>
        </p:nvSpPr>
        <p:spPr/>
        <p:txBody>
          <a:bodyPr/>
          <a:lstStyle/>
          <a:p>
            <a:r>
              <a:rPr lang="en-US" dirty="0"/>
              <a:t>Image file formats</a:t>
            </a:r>
          </a:p>
        </p:txBody>
      </p:sp>
      <p:pic>
        <p:nvPicPr>
          <p:cNvPr id="4" name="Content Placeholder 3">
            <a:extLst>
              <a:ext uri="{FF2B5EF4-FFF2-40B4-BE49-F238E27FC236}">
                <a16:creationId xmlns:a16="http://schemas.microsoft.com/office/drawing/2014/main" id="{1ACF96DE-F949-D1AD-C444-45A554D2C7E1}"/>
              </a:ext>
            </a:extLst>
          </p:cNvPr>
          <p:cNvPicPr>
            <a:picLocks noGrp="1" noChangeAspect="1"/>
          </p:cNvPicPr>
          <p:nvPr>
            <p:ph idx="1"/>
          </p:nvPr>
        </p:nvPicPr>
        <p:blipFill>
          <a:blip r:embed="rId2"/>
          <a:stretch>
            <a:fillRect/>
          </a:stretch>
        </p:blipFill>
        <p:spPr>
          <a:xfrm>
            <a:off x="838200" y="2032648"/>
            <a:ext cx="10515600" cy="3937292"/>
          </a:xfrm>
          <a:prstGeom prst="rect">
            <a:avLst/>
          </a:prstGeom>
        </p:spPr>
      </p:pic>
    </p:spTree>
    <p:extLst>
      <p:ext uri="{BB962C8B-B14F-4D97-AF65-F5344CB8AC3E}">
        <p14:creationId xmlns:p14="http://schemas.microsoft.com/office/powerpoint/2010/main" val="6365268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70D3B0-6ECC-06AA-ECA6-CDFCD1839C0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E463D78-FE14-917F-079C-D033DA181255}"/>
              </a:ext>
            </a:extLst>
          </p:cNvPr>
          <p:cNvSpPr>
            <a:spLocks noGrp="1"/>
          </p:cNvSpPr>
          <p:nvPr>
            <p:ph type="title"/>
          </p:nvPr>
        </p:nvSpPr>
        <p:spPr/>
        <p:txBody>
          <a:bodyPr/>
          <a:lstStyle/>
          <a:p>
            <a:r>
              <a:rPr lang="en-US" dirty="0"/>
              <a:t>What is the purpose of making a figure?</a:t>
            </a:r>
          </a:p>
        </p:txBody>
      </p:sp>
      <p:sp>
        <p:nvSpPr>
          <p:cNvPr id="3" name="Content Placeholder 2">
            <a:extLst>
              <a:ext uri="{FF2B5EF4-FFF2-40B4-BE49-F238E27FC236}">
                <a16:creationId xmlns:a16="http://schemas.microsoft.com/office/drawing/2014/main" id="{D93997A8-C696-1F86-4371-7B11D9CDDABC}"/>
              </a:ext>
            </a:extLst>
          </p:cNvPr>
          <p:cNvSpPr>
            <a:spLocks noGrp="1"/>
          </p:cNvSpPr>
          <p:nvPr>
            <p:ph idx="1"/>
          </p:nvPr>
        </p:nvSpPr>
        <p:spPr>
          <a:xfrm>
            <a:off x="838200" y="1825625"/>
            <a:ext cx="5257800" cy="4351338"/>
          </a:xfrm>
        </p:spPr>
        <p:txBody>
          <a:bodyPr/>
          <a:lstStyle/>
          <a:p>
            <a:r>
              <a:rPr lang="en-US" dirty="0"/>
              <a:t>Visualizing abundant and complicated information is more efficient than describing it in words</a:t>
            </a:r>
          </a:p>
          <a:p>
            <a:endParaRPr lang="en-US" dirty="0"/>
          </a:p>
          <a:p>
            <a:r>
              <a:rPr lang="en-US" dirty="0"/>
              <a:t>Visualize ideas</a:t>
            </a:r>
          </a:p>
          <a:p>
            <a:r>
              <a:rPr lang="en-US" dirty="0"/>
              <a:t>Visualize data</a:t>
            </a:r>
          </a:p>
          <a:p>
            <a:r>
              <a:rPr lang="en-US" dirty="0"/>
              <a:t>Visualize methodology</a:t>
            </a:r>
          </a:p>
        </p:txBody>
      </p:sp>
      <p:pic>
        <p:nvPicPr>
          <p:cNvPr id="5" name="Picture 4">
            <a:extLst>
              <a:ext uri="{FF2B5EF4-FFF2-40B4-BE49-F238E27FC236}">
                <a16:creationId xmlns:a16="http://schemas.microsoft.com/office/drawing/2014/main" id="{94BEF4C7-47C4-24E7-9DFA-BC982FE3C7B6}"/>
              </a:ext>
            </a:extLst>
          </p:cNvPr>
          <p:cNvPicPr>
            <a:picLocks noChangeAspect="1"/>
          </p:cNvPicPr>
          <p:nvPr/>
        </p:nvPicPr>
        <p:blipFill>
          <a:blip r:embed="rId2"/>
          <a:stretch>
            <a:fillRect/>
          </a:stretch>
        </p:blipFill>
        <p:spPr>
          <a:xfrm>
            <a:off x="7049193" y="1344610"/>
            <a:ext cx="4788130" cy="5497901"/>
          </a:xfrm>
          <a:prstGeom prst="rect">
            <a:avLst/>
          </a:prstGeom>
        </p:spPr>
      </p:pic>
    </p:spTree>
    <p:extLst>
      <p:ext uri="{BB962C8B-B14F-4D97-AF65-F5344CB8AC3E}">
        <p14:creationId xmlns:p14="http://schemas.microsoft.com/office/powerpoint/2010/main" val="28953773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94A459-ABF5-303D-665D-CE766B8A6FC9}"/>
              </a:ext>
            </a:extLst>
          </p:cNvPr>
          <p:cNvSpPr>
            <a:spLocks noGrp="1"/>
          </p:cNvSpPr>
          <p:nvPr>
            <p:ph type="title"/>
          </p:nvPr>
        </p:nvSpPr>
        <p:spPr/>
        <p:txBody>
          <a:bodyPr/>
          <a:lstStyle/>
          <a:p>
            <a:r>
              <a:rPr lang="en-US" dirty="0"/>
              <a:t>Use vector-based graphic when possible</a:t>
            </a:r>
          </a:p>
        </p:txBody>
      </p:sp>
      <p:pic>
        <p:nvPicPr>
          <p:cNvPr id="3074" name="Picture 2" descr="Illustration of the key difference between vector graphics and bitmaps. (a) Original image. The black square indicates the area we are magnifying in parts (b) and (c). (b) Increasing magnification of the highlighted area from part (a) when the image has been stored as a bitmap graphic. We can see how the image becomes increasingly pixelated as we zoom in further. (c) Increasing magnification of a vector representation of the image. The image maintains perfect sharpness at arbitrary magnification levels.">
            <a:extLst>
              <a:ext uri="{FF2B5EF4-FFF2-40B4-BE49-F238E27FC236}">
                <a16:creationId xmlns:a16="http://schemas.microsoft.com/office/drawing/2014/main" id="{13C6ACA2-FF79-25C7-49D8-713511F2A6A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4671" y="2112736"/>
            <a:ext cx="11490450" cy="40993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322634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8012BD-235C-F268-2D8E-4FCBFB0BCADB}"/>
              </a:ext>
            </a:extLst>
          </p:cNvPr>
          <p:cNvSpPr>
            <a:spLocks noGrp="1"/>
          </p:cNvSpPr>
          <p:nvPr>
            <p:ph type="title"/>
          </p:nvPr>
        </p:nvSpPr>
        <p:spPr/>
        <p:txBody>
          <a:bodyPr/>
          <a:lstStyle/>
          <a:p>
            <a:r>
              <a:rPr lang="en-US" dirty="0"/>
              <a:t>Other thoughts</a:t>
            </a:r>
          </a:p>
        </p:txBody>
      </p:sp>
      <p:sp>
        <p:nvSpPr>
          <p:cNvPr id="3" name="Content Placeholder 2">
            <a:extLst>
              <a:ext uri="{FF2B5EF4-FFF2-40B4-BE49-F238E27FC236}">
                <a16:creationId xmlns:a16="http://schemas.microsoft.com/office/drawing/2014/main" id="{47BD929F-783D-FBF6-58BC-D0A289D8F8BD}"/>
              </a:ext>
            </a:extLst>
          </p:cNvPr>
          <p:cNvSpPr>
            <a:spLocks noGrp="1"/>
          </p:cNvSpPr>
          <p:nvPr>
            <p:ph idx="1"/>
          </p:nvPr>
        </p:nvSpPr>
        <p:spPr>
          <a:xfrm>
            <a:off x="475343" y="1848871"/>
            <a:ext cx="6201229" cy="4850946"/>
          </a:xfrm>
        </p:spPr>
        <p:txBody>
          <a:bodyPr>
            <a:normAutofit fontScale="85000" lnSpcReduction="20000"/>
          </a:bodyPr>
          <a:lstStyle/>
          <a:p>
            <a:r>
              <a:rPr lang="en-US" dirty="0"/>
              <a:t>Think about purpose of visual display</a:t>
            </a:r>
          </a:p>
          <a:p>
            <a:pPr marL="0" indent="0">
              <a:buNone/>
            </a:pPr>
            <a:endParaRPr lang="en-US" dirty="0"/>
          </a:p>
          <a:p>
            <a:r>
              <a:rPr lang="en-US" dirty="0"/>
              <a:t>Storyboard and think about visual storytelling</a:t>
            </a:r>
          </a:p>
          <a:p>
            <a:endParaRPr lang="en-US" dirty="0"/>
          </a:p>
          <a:p>
            <a:r>
              <a:rPr lang="en-US" dirty="0"/>
              <a:t>Be creative</a:t>
            </a:r>
          </a:p>
          <a:p>
            <a:endParaRPr lang="en-US" dirty="0"/>
          </a:p>
          <a:p>
            <a:r>
              <a:rPr lang="en-US" dirty="0"/>
              <a:t>Find inspiration outside science</a:t>
            </a:r>
          </a:p>
          <a:p>
            <a:endParaRPr lang="en-US" dirty="0"/>
          </a:p>
          <a:p>
            <a:r>
              <a:rPr lang="en-US" dirty="0"/>
              <a:t>Pay attention to norms and expectations in your field. (Don’t create dissonance with audience unless necessary.)</a:t>
            </a:r>
          </a:p>
          <a:p>
            <a:endParaRPr lang="en-US" dirty="0"/>
          </a:p>
          <a:p>
            <a:r>
              <a:rPr lang="en-US" dirty="0"/>
              <a:t>Explore and find your workflow</a:t>
            </a:r>
          </a:p>
          <a:p>
            <a:endParaRPr lang="en-US" dirty="0"/>
          </a:p>
          <a:p>
            <a:endParaRPr lang="en-US" dirty="0"/>
          </a:p>
          <a:p>
            <a:endParaRPr lang="en-US" dirty="0"/>
          </a:p>
        </p:txBody>
      </p:sp>
      <p:pic>
        <p:nvPicPr>
          <p:cNvPr id="16386" name="Picture 2" descr="Image">
            <a:extLst>
              <a:ext uri="{FF2B5EF4-FFF2-40B4-BE49-F238E27FC236}">
                <a16:creationId xmlns:a16="http://schemas.microsoft.com/office/drawing/2014/main" id="{AA0ED437-EB65-8CCC-D872-8F85A608F47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46925" y="0"/>
            <a:ext cx="504507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32241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393D3E-BD42-1CB3-D968-3BA4C6E0F6AF}"/>
              </a:ext>
            </a:extLst>
          </p:cNvPr>
          <p:cNvSpPr>
            <a:spLocks noGrp="1"/>
          </p:cNvSpPr>
          <p:nvPr>
            <p:ph type="title"/>
          </p:nvPr>
        </p:nvSpPr>
        <p:spPr/>
        <p:txBody>
          <a:bodyPr/>
          <a:lstStyle/>
          <a:p>
            <a:r>
              <a:rPr lang="en-US" dirty="0"/>
              <a:t>All figures should have a purpose</a:t>
            </a:r>
          </a:p>
        </p:txBody>
      </p:sp>
      <p:sp>
        <p:nvSpPr>
          <p:cNvPr id="3" name="Content Placeholder 2">
            <a:extLst>
              <a:ext uri="{FF2B5EF4-FFF2-40B4-BE49-F238E27FC236}">
                <a16:creationId xmlns:a16="http://schemas.microsoft.com/office/drawing/2014/main" id="{D47770E0-19FB-9830-E736-BDCA55D7E53F}"/>
              </a:ext>
            </a:extLst>
          </p:cNvPr>
          <p:cNvSpPr>
            <a:spLocks noGrp="1"/>
          </p:cNvSpPr>
          <p:nvPr>
            <p:ph idx="1"/>
          </p:nvPr>
        </p:nvSpPr>
        <p:spPr>
          <a:xfrm>
            <a:off x="838200" y="1825625"/>
            <a:ext cx="5553635" cy="4351338"/>
          </a:xfrm>
        </p:spPr>
        <p:txBody>
          <a:bodyPr/>
          <a:lstStyle/>
          <a:p>
            <a:r>
              <a:rPr lang="en-US" dirty="0"/>
              <a:t>Use figures to make the audience’s life easier</a:t>
            </a:r>
          </a:p>
          <a:p>
            <a:endParaRPr lang="en-US" dirty="0"/>
          </a:p>
          <a:p>
            <a:r>
              <a:rPr lang="en-US" dirty="0"/>
              <a:t>Use figures to</a:t>
            </a:r>
          </a:p>
          <a:p>
            <a:pPr lvl="1"/>
            <a:r>
              <a:rPr lang="en-US" dirty="0"/>
              <a:t>Show evidence</a:t>
            </a:r>
          </a:p>
          <a:p>
            <a:pPr lvl="1"/>
            <a:r>
              <a:rPr lang="en-US" dirty="0"/>
              <a:t>Illustrate difficult concepts</a:t>
            </a:r>
          </a:p>
          <a:p>
            <a:pPr lvl="1"/>
            <a:r>
              <a:rPr lang="en-US" dirty="0"/>
              <a:t>Illustrate complex experimental designs</a:t>
            </a:r>
          </a:p>
          <a:p>
            <a:pPr lvl="1"/>
            <a:r>
              <a:rPr lang="en-US" dirty="0"/>
              <a:t>Show synthesis</a:t>
            </a:r>
          </a:p>
          <a:p>
            <a:endParaRPr lang="en-US" dirty="0"/>
          </a:p>
          <a:p>
            <a:endParaRPr lang="en-US" dirty="0"/>
          </a:p>
          <a:p>
            <a:endParaRPr lang="en-US" dirty="0"/>
          </a:p>
          <a:p>
            <a:pPr lvl="1"/>
            <a:endParaRPr lang="en-US" dirty="0"/>
          </a:p>
        </p:txBody>
      </p:sp>
      <p:pic>
        <p:nvPicPr>
          <p:cNvPr id="5" name="Picture 4">
            <a:extLst>
              <a:ext uri="{FF2B5EF4-FFF2-40B4-BE49-F238E27FC236}">
                <a16:creationId xmlns:a16="http://schemas.microsoft.com/office/drawing/2014/main" id="{22267D56-109E-3D46-F3CC-039B0F297AAE}"/>
              </a:ext>
            </a:extLst>
          </p:cNvPr>
          <p:cNvPicPr>
            <a:picLocks noChangeAspect="1"/>
          </p:cNvPicPr>
          <p:nvPr/>
        </p:nvPicPr>
        <p:blipFill>
          <a:blip r:embed="rId2"/>
          <a:srcRect b="50000"/>
          <a:stretch/>
        </p:blipFill>
        <p:spPr>
          <a:xfrm>
            <a:off x="6213356" y="1524001"/>
            <a:ext cx="5785903" cy="1904999"/>
          </a:xfrm>
          <a:prstGeom prst="rect">
            <a:avLst/>
          </a:prstGeom>
        </p:spPr>
      </p:pic>
      <p:pic>
        <p:nvPicPr>
          <p:cNvPr id="7" name="Picture 6">
            <a:extLst>
              <a:ext uri="{FF2B5EF4-FFF2-40B4-BE49-F238E27FC236}">
                <a16:creationId xmlns:a16="http://schemas.microsoft.com/office/drawing/2014/main" id="{775243B2-C672-F6D6-BB93-F8BF22435DCA}"/>
              </a:ext>
            </a:extLst>
          </p:cNvPr>
          <p:cNvPicPr>
            <a:picLocks noChangeAspect="1"/>
          </p:cNvPicPr>
          <p:nvPr/>
        </p:nvPicPr>
        <p:blipFill>
          <a:blip r:embed="rId3"/>
          <a:stretch>
            <a:fillRect/>
          </a:stretch>
        </p:blipFill>
        <p:spPr>
          <a:xfrm>
            <a:off x="6777317" y="3588933"/>
            <a:ext cx="4836459" cy="2903942"/>
          </a:xfrm>
          <a:prstGeom prst="rect">
            <a:avLst/>
          </a:prstGeom>
        </p:spPr>
      </p:pic>
    </p:spTree>
    <p:extLst>
      <p:ext uri="{BB962C8B-B14F-4D97-AF65-F5344CB8AC3E}">
        <p14:creationId xmlns:p14="http://schemas.microsoft.com/office/powerpoint/2010/main" val="7200617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A7B24-140E-E3E9-E763-291E6A026F5B}"/>
              </a:ext>
            </a:extLst>
          </p:cNvPr>
          <p:cNvSpPr>
            <a:spLocks noGrp="1"/>
          </p:cNvSpPr>
          <p:nvPr>
            <p:ph type="title"/>
          </p:nvPr>
        </p:nvSpPr>
        <p:spPr/>
        <p:txBody>
          <a:bodyPr/>
          <a:lstStyle/>
          <a:p>
            <a:r>
              <a:rPr lang="en-US" dirty="0"/>
              <a:t>What are features of effective figures?</a:t>
            </a:r>
          </a:p>
        </p:txBody>
      </p:sp>
      <p:sp>
        <p:nvSpPr>
          <p:cNvPr id="3" name="Content Placeholder 2">
            <a:extLst>
              <a:ext uri="{FF2B5EF4-FFF2-40B4-BE49-F238E27FC236}">
                <a16:creationId xmlns:a16="http://schemas.microsoft.com/office/drawing/2014/main" id="{9106411A-FCEE-7B11-F6D4-EBA72A7D3650}"/>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8552308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A7B24-140E-E3E9-E763-291E6A026F5B}"/>
              </a:ext>
            </a:extLst>
          </p:cNvPr>
          <p:cNvSpPr>
            <a:spLocks noGrp="1"/>
          </p:cNvSpPr>
          <p:nvPr>
            <p:ph type="title"/>
          </p:nvPr>
        </p:nvSpPr>
        <p:spPr/>
        <p:txBody>
          <a:bodyPr/>
          <a:lstStyle/>
          <a:p>
            <a:r>
              <a:rPr lang="en-US" dirty="0"/>
              <a:t>What are features of effective figures?</a:t>
            </a:r>
          </a:p>
        </p:txBody>
      </p:sp>
      <p:pic>
        <p:nvPicPr>
          <p:cNvPr id="4" name="Picture 3">
            <a:extLst>
              <a:ext uri="{FF2B5EF4-FFF2-40B4-BE49-F238E27FC236}">
                <a16:creationId xmlns:a16="http://schemas.microsoft.com/office/drawing/2014/main" id="{44075CDF-C5D4-D474-23CE-A613D9571DA8}"/>
              </a:ext>
            </a:extLst>
          </p:cNvPr>
          <p:cNvPicPr>
            <a:picLocks noChangeAspect="1"/>
          </p:cNvPicPr>
          <p:nvPr/>
        </p:nvPicPr>
        <p:blipFill>
          <a:blip r:embed="rId2"/>
          <a:stretch>
            <a:fillRect/>
          </a:stretch>
        </p:blipFill>
        <p:spPr>
          <a:xfrm>
            <a:off x="5417789" y="2102388"/>
            <a:ext cx="6591336" cy="3717841"/>
          </a:xfrm>
          <a:prstGeom prst="rect">
            <a:avLst/>
          </a:prstGeom>
        </p:spPr>
      </p:pic>
      <p:sp>
        <p:nvSpPr>
          <p:cNvPr id="8" name="Content Placeholder 2">
            <a:extLst>
              <a:ext uri="{FF2B5EF4-FFF2-40B4-BE49-F238E27FC236}">
                <a16:creationId xmlns:a16="http://schemas.microsoft.com/office/drawing/2014/main" id="{711FFEA5-E4C7-1C9B-2226-869B7498E5D3}"/>
              </a:ext>
            </a:extLst>
          </p:cNvPr>
          <p:cNvSpPr txBox="1">
            <a:spLocks/>
          </p:cNvSpPr>
          <p:nvPr/>
        </p:nvSpPr>
        <p:spPr>
          <a:xfrm>
            <a:off x="402771" y="1825625"/>
            <a:ext cx="5098143" cy="46672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Purpose is clear</a:t>
            </a:r>
          </a:p>
          <a:p>
            <a:endParaRPr lang="en-US" dirty="0"/>
          </a:p>
          <a:p>
            <a:r>
              <a:rPr lang="en-US" dirty="0"/>
              <a:t>Design limits cognitive load</a:t>
            </a:r>
          </a:p>
          <a:p>
            <a:endParaRPr lang="en-US" dirty="0"/>
          </a:p>
          <a:p>
            <a:r>
              <a:rPr lang="en-US" dirty="0"/>
              <a:t>Design is universally accessible</a:t>
            </a:r>
          </a:p>
          <a:p>
            <a:endParaRPr lang="en-US" dirty="0"/>
          </a:p>
          <a:p>
            <a:r>
              <a:rPr lang="en-US" dirty="0"/>
              <a:t>Design is simple</a:t>
            </a:r>
          </a:p>
          <a:p>
            <a:endParaRPr lang="en-US" dirty="0"/>
          </a:p>
          <a:p>
            <a:r>
              <a:rPr lang="en-US" dirty="0" err="1"/>
              <a:t>Data:ink</a:t>
            </a:r>
            <a:r>
              <a:rPr lang="en-US" dirty="0"/>
              <a:t> ratio is large</a:t>
            </a:r>
          </a:p>
        </p:txBody>
      </p:sp>
    </p:spTree>
    <p:extLst>
      <p:ext uri="{BB962C8B-B14F-4D97-AF65-F5344CB8AC3E}">
        <p14:creationId xmlns:p14="http://schemas.microsoft.com/office/powerpoint/2010/main" val="37936186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a:extLst>
              <a:ext uri="{FF2B5EF4-FFF2-40B4-BE49-F238E27FC236}">
                <a16:creationId xmlns:a16="http://schemas.microsoft.com/office/drawing/2014/main" id="{230769FF-E556-18E6-DCF9-C5DF33671CA1}"/>
              </a:ext>
            </a:extLst>
          </p:cNvPr>
          <p:cNvSpPr txBox="1">
            <a:spLocks/>
          </p:cNvSpPr>
          <p:nvPr/>
        </p:nvSpPr>
        <p:spPr>
          <a:xfrm>
            <a:off x="402771" y="1825625"/>
            <a:ext cx="5098143" cy="46672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Purpose is clear</a:t>
            </a:r>
          </a:p>
          <a:p>
            <a:endParaRPr lang="en-US" dirty="0"/>
          </a:p>
          <a:p>
            <a:r>
              <a:rPr lang="en-US" dirty="0"/>
              <a:t>Design limits cognitive load</a:t>
            </a:r>
          </a:p>
          <a:p>
            <a:endParaRPr lang="en-US" dirty="0"/>
          </a:p>
          <a:p>
            <a:r>
              <a:rPr lang="en-US" dirty="0"/>
              <a:t>Design is universally accessible</a:t>
            </a:r>
          </a:p>
          <a:p>
            <a:endParaRPr lang="en-US" dirty="0"/>
          </a:p>
          <a:p>
            <a:r>
              <a:rPr lang="en-US" dirty="0"/>
              <a:t>Design is simple</a:t>
            </a:r>
          </a:p>
          <a:p>
            <a:endParaRPr lang="en-US" dirty="0"/>
          </a:p>
          <a:p>
            <a:r>
              <a:rPr lang="en-US" dirty="0" err="1"/>
              <a:t>Data:ink</a:t>
            </a:r>
            <a:r>
              <a:rPr lang="en-US" dirty="0"/>
              <a:t> ratio is large</a:t>
            </a:r>
          </a:p>
        </p:txBody>
      </p:sp>
      <p:sp>
        <p:nvSpPr>
          <p:cNvPr id="13" name="Title 1">
            <a:extLst>
              <a:ext uri="{FF2B5EF4-FFF2-40B4-BE49-F238E27FC236}">
                <a16:creationId xmlns:a16="http://schemas.microsoft.com/office/drawing/2014/main" id="{093A268A-7264-7098-565D-D613751A6669}"/>
              </a:ext>
            </a:extLst>
          </p:cNvPr>
          <p:cNvSpPr>
            <a:spLocks noGrp="1"/>
          </p:cNvSpPr>
          <p:nvPr>
            <p:ph type="title"/>
          </p:nvPr>
        </p:nvSpPr>
        <p:spPr>
          <a:xfrm>
            <a:off x="838200" y="365125"/>
            <a:ext cx="10515600" cy="1325563"/>
          </a:xfrm>
        </p:spPr>
        <p:txBody>
          <a:bodyPr/>
          <a:lstStyle/>
          <a:p>
            <a:r>
              <a:rPr lang="en-US" dirty="0"/>
              <a:t>What are features of effective figures?</a:t>
            </a:r>
          </a:p>
        </p:txBody>
      </p:sp>
      <p:pic>
        <p:nvPicPr>
          <p:cNvPr id="1026" name="Picture 2">
            <a:extLst>
              <a:ext uri="{FF2B5EF4-FFF2-40B4-BE49-F238E27FC236}">
                <a16:creationId xmlns:a16="http://schemas.microsoft.com/office/drawing/2014/main" id="{34C68B99-D95F-E8C9-4F3F-BB0DE05306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77438" y="1690688"/>
            <a:ext cx="6714562" cy="36354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93457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A7B24-140E-E3E9-E763-291E6A026F5B}"/>
              </a:ext>
            </a:extLst>
          </p:cNvPr>
          <p:cNvSpPr>
            <a:spLocks noGrp="1"/>
          </p:cNvSpPr>
          <p:nvPr>
            <p:ph type="title"/>
          </p:nvPr>
        </p:nvSpPr>
        <p:spPr/>
        <p:txBody>
          <a:bodyPr/>
          <a:lstStyle/>
          <a:p>
            <a:r>
              <a:rPr lang="en-US" dirty="0"/>
              <a:t>What are features of </a:t>
            </a:r>
            <a:r>
              <a:rPr lang="en-US" i="1" dirty="0"/>
              <a:t>ineffective</a:t>
            </a:r>
            <a:r>
              <a:rPr lang="en-US" dirty="0"/>
              <a:t> figures?</a:t>
            </a:r>
          </a:p>
        </p:txBody>
      </p:sp>
      <p:sp>
        <p:nvSpPr>
          <p:cNvPr id="3" name="Content Placeholder 2">
            <a:extLst>
              <a:ext uri="{FF2B5EF4-FFF2-40B4-BE49-F238E27FC236}">
                <a16:creationId xmlns:a16="http://schemas.microsoft.com/office/drawing/2014/main" id="{9106411A-FCEE-7B11-F6D4-EBA72A7D3650}"/>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8985436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A7B24-140E-E3E9-E763-291E6A026F5B}"/>
              </a:ext>
            </a:extLst>
          </p:cNvPr>
          <p:cNvSpPr>
            <a:spLocks noGrp="1"/>
          </p:cNvSpPr>
          <p:nvPr>
            <p:ph type="title"/>
          </p:nvPr>
        </p:nvSpPr>
        <p:spPr/>
        <p:txBody>
          <a:bodyPr/>
          <a:lstStyle/>
          <a:p>
            <a:r>
              <a:rPr lang="en-US" dirty="0"/>
              <a:t>What are features of </a:t>
            </a:r>
            <a:r>
              <a:rPr lang="en-US" i="1" dirty="0"/>
              <a:t>ineffective</a:t>
            </a:r>
            <a:r>
              <a:rPr lang="en-US" dirty="0"/>
              <a:t> figures?</a:t>
            </a:r>
          </a:p>
        </p:txBody>
      </p:sp>
      <p:sp>
        <p:nvSpPr>
          <p:cNvPr id="3" name="Content Placeholder 2">
            <a:extLst>
              <a:ext uri="{FF2B5EF4-FFF2-40B4-BE49-F238E27FC236}">
                <a16:creationId xmlns:a16="http://schemas.microsoft.com/office/drawing/2014/main" id="{9106411A-FCEE-7B11-F6D4-EBA72A7D3650}"/>
              </a:ext>
            </a:extLst>
          </p:cNvPr>
          <p:cNvSpPr>
            <a:spLocks noGrp="1"/>
          </p:cNvSpPr>
          <p:nvPr>
            <p:ph idx="1"/>
          </p:nvPr>
        </p:nvSpPr>
        <p:spPr/>
        <p:txBody>
          <a:bodyPr/>
          <a:lstStyle/>
          <a:p>
            <a:pPr marL="514350" indent="-514350">
              <a:buFont typeface="+mj-lt"/>
              <a:buAutoNum type="arabicPeriod"/>
            </a:pPr>
            <a:r>
              <a:rPr lang="en-US" dirty="0"/>
              <a:t>Figures erroneously modify information</a:t>
            </a:r>
          </a:p>
          <a:p>
            <a:pPr marL="514350" indent="-514350">
              <a:buFont typeface="+mj-lt"/>
              <a:buAutoNum type="arabicPeriod"/>
            </a:pPr>
            <a:r>
              <a:rPr lang="en-US" dirty="0"/>
              <a:t>Distracting elements</a:t>
            </a:r>
          </a:p>
          <a:p>
            <a:pPr marL="514350" indent="-514350">
              <a:buFont typeface="+mj-lt"/>
              <a:buAutoNum type="arabicPeriod"/>
            </a:pPr>
            <a:r>
              <a:rPr lang="en-US" dirty="0"/>
              <a:t>Design invites incorrect comparisons</a:t>
            </a:r>
          </a:p>
          <a:p>
            <a:pPr marL="514350" indent="-514350">
              <a:buFont typeface="+mj-lt"/>
              <a:buAutoNum type="arabicPeriod"/>
            </a:pPr>
            <a:endParaRPr lang="en-US" dirty="0"/>
          </a:p>
          <a:p>
            <a:pPr marL="514350" indent="-514350">
              <a:buFont typeface="+mj-lt"/>
              <a:buAutoNum type="arabicPeriod"/>
            </a:pPr>
            <a:endParaRPr lang="en-US" dirty="0"/>
          </a:p>
          <a:p>
            <a:pPr marL="514350" indent="-514350">
              <a:buFont typeface="+mj-lt"/>
              <a:buAutoNum type="arabicPeriod"/>
            </a:pPr>
            <a:endParaRPr lang="en-US" dirty="0"/>
          </a:p>
        </p:txBody>
      </p:sp>
    </p:spTree>
    <p:extLst>
      <p:ext uri="{BB962C8B-B14F-4D97-AF65-F5344CB8AC3E}">
        <p14:creationId xmlns:p14="http://schemas.microsoft.com/office/powerpoint/2010/main" val="350608176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1178</TotalTime>
  <Words>845</Words>
  <Application>Microsoft Macintosh PowerPoint</Application>
  <PresentationFormat>Widescreen</PresentationFormat>
  <Paragraphs>172</Paragraphs>
  <Slides>31</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31</vt:i4>
      </vt:variant>
    </vt:vector>
  </HeadingPairs>
  <TitlesOfParts>
    <vt:vector size="35" baseType="lpstr">
      <vt:lpstr>Arial</vt:lpstr>
      <vt:lpstr>Calibri</vt:lpstr>
      <vt:lpstr>Calibri Light</vt:lpstr>
      <vt:lpstr>Office Theme</vt:lpstr>
      <vt:lpstr>Data visualizations</vt:lpstr>
      <vt:lpstr>What is the purpose of making a figure?</vt:lpstr>
      <vt:lpstr>What is the purpose of making a figure?</vt:lpstr>
      <vt:lpstr>All figures should have a purpose</vt:lpstr>
      <vt:lpstr>What are features of effective figures?</vt:lpstr>
      <vt:lpstr>What are features of effective figures?</vt:lpstr>
      <vt:lpstr>What are features of effective figures?</vt:lpstr>
      <vt:lpstr>What are features of ineffective figures?</vt:lpstr>
      <vt:lpstr>What are features of ineffective figures?</vt:lpstr>
      <vt:lpstr>1. Erroneous modification of data: Visualization modifies perception of data</vt:lpstr>
      <vt:lpstr>1. Erroneous modification of data: Data presented in non-intuitive way</vt:lpstr>
      <vt:lpstr>1. Erroneous modification of data: Data presented in non-intuitive way</vt:lpstr>
      <vt:lpstr>2. Distracting Elements</vt:lpstr>
      <vt:lpstr>3. Design invites incorrect comparisons</vt:lpstr>
      <vt:lpstr>3. Design invites incorrect comparisons</vt:lpstr>
      <vt:lpstr>Ordering influences the message and interpretation</vt:lpstr>
      <vt:lpstr>Guiding Principles (From Midway 2020)</vt:lpstr>
      <vt:lpstr>1. Diagram First</vt:lpstr>
      <vt:lpstr>2. Use correct software </vt:lpstr>
      <vt:lpstr>3. Use an effective geometry to show data</vt:lpstr>
      <vt:lpstr>3. Use an effective geometry to show data</vt:lpstr>
      <vt:lpstr>4. Ensure that colors mean something</vt:lpstr>
      <vt:lpstr>5. Include uncertainty</vt:lpstr>
      <vt:lpstr>6. Panel when possible</vt:lpstr>
      <vt:lpstr>7. Data and models are different things</vt:lpstr>
      <vt:lpstr>8. Simple visuals, complex captions</vt:lpstr>
      <vt:lpstr>9. Consider an infographic</vt:lpstr>
      <vt:lpstr>10. Get an opinion</vt:lpstr>
      <vt:lpstr>Image file formats</vt:lpstr>
      <vt:lpstr>Use vector-based graphic when possible</vt:lpstr>
      <vt:lpstr>Other thoughts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What is the purpose of making a figure?</dc:title>
  <dc:creator>Kortessis, Nicholas</dc:creator>
  <cp:lastModifiedBy>Kortessis, Nicholas</cp:lastModifiedBy>
  <cp:revision>4</cp:revision>
  <dcterms:created xsi:type="dcterms:W3CDTF">2023-03-31T10:48:50Z</dcterms:created>
  <dcterms:modified xsi:type="dcterms:W3CDTF">2025-01-24T15:58:03Z</dcterms:modified>
</cp:coreProperties>
</file>